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1"/>
  </p:sldMasterIdLst>
  <p:notesMasterIdLst>
    <p:notesMasterId r:id="rId48"/>
  </p:notesMasterIdLst>
  <p:sldIdLst>
    <p:sldId id="278" r:id="rId2"/>
    <p:sldId id="256" r:id="rId3"/>
    <p:sldId id="276" r:id="rId4"/>
    <p:sldId id="277" r:id="rId5"/>
    <p:sldId id="263" r:id="rId6"/>
    <p:sldId id="264" r:id="rId7"/>
    <p:sldId id="265" r:id="rId8"/>
    <p:sldId id="266" r:id="rId9"/>
    <p:sldId id="267" r:id="rId10"/>
    <p:sldId id="268" r:id="rId11"/>
    <p:sldId id="270" r:id="rId12"/>
    <p:sldId id="353" r:id="rId13"/>
    <p:sldId id="354" r:id="rId14"/>
    <p:sldId id="279" r:id="rId15"/>
    <p:sldId id="329" r:id="rId16"/>
    <p:sldId id="330" r:id="rId17"/>
    <p:sldId id="331" r:id="rId18"/>
    <p:sldId id="332" r:id="rId19"/>
    <p:sldId id="333" r:id="rId20"/>
    <p:sldId id="350" r:id="rId21"/>
    <p:sldId id="352" r:id="rId22"/>
    <p:sldId id="351" r:id="rId23"/>
    <p:sldId id="295" r:id="rId24"/>
    <p:sldId id="335" r:id="rId25"/>
    <p:sldId id="336" r:id="rId26"/>
    <p:sldId id="337" r:id="rId27"/>
    <p:sldId id="338" r:id="rId28"/>
    <p:sldId id="339" r:id="rId29"/>
    <p:sldId id="340" r:id="rId30"/>
    <p:sldId id="341" r:id="rId31"/>
    <p:sldId id="342" r:id="rId32"/>
    <p:sldId id="343" r:id="rId33"/>
    <p:sldId id="344" r:id="rId34"/>
    <p:sldId id="345" r:id="rId35"/>
    <p:sldId id="346" r:id="rId36"/>
    <p:sldId id="347" r:id="rId37"/>
    <p:sldId id="348" r:id="rId38"/>
    <p:sldId id="349" r:id="rId39"/>
    <p:sldId id="286" r:id="rId40"/>
    <p:sldId id="287" r:id="rId41"/>
    <p:sldId id="290" r:id="rId42"/>
    <p:sldId id="291" r:id="rId43"/>
    <p:sldId id="292" r:id="rId44"/>
    <p:sldId id="293" r:id="rId45"/>
    <p:sldId id="294" r:id="rId46"/>
    <p:sldId id="328"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6481" autoAdjust="0"/>
  </p:normalViewPr>
  <p:slideViewPr>
    <p:cSldViewPr snapToGrid="0">
      <p:cViewPr varScale="1">
        <p:scale>
          <a:sx n="66" d="100"/>
          <a:sy n="66" d="100"/>
        </p:scale>
        <p:origin x="1330"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9BAE34-55A8-4A83-96C7-EC32D5BE1646}" type="datetimeFigureOut">
              <a:rPr lang="en-PH" smtClean="0"/>
              <a:t>27/05/2020</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595EE5-9CE4-4566-B58A-D4B3EB7A8E35}" type="slidenum">
              <a:rPr lang="en-PH" smtClean="0"/>
              <a:t>‹#›</a:t>
            </a:fld>
            <a:endParaRPr lang="en-PH"/>
          </a:p>
        </p:txBody>
      </p:sp>
    </p:spTree>
    <p:extLst>
      <p:ext uri="{BB962C8B-B14F-4D97-AF65-F5344CB8AC3E}">
        <p14:creationId xmlns:p14="http://schemas.microsoft.com/office/powerpoint/2010/main" val="4140182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10"/>
          </p:nvPr>
        </p:nvSpPr>
        <p:spPr/>
        <p:txBody>
          <a:bodyPr/>
          <a:lstStyle/>
          <a:p>
            <a:fld id="{F6595EE5-9CE4-4566-B58A-D4B3EB7A8E35}" type="slidenum">
              <a:rPr lang="en-PH" smtClean="0"/>
              <a:t>2</a:t>
            </a:fld>
            <a:endParaRPr lang="en-PH"/>
          </a:p>
        </p:txBody>
      </p:sp>
    </p:spTree>
    <p:extLst>
      <p:ext uri="{BB962C8B-B14F-4D97-AF65-F5344CB8AC3E}">
        <p14:creationId xmlns:p14="http://schemas.microsoft.com/office/powerpoint/2010/main" val="1269610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10"/>
          </p:nvPr>
        </p:nvSpPr>
        <p:spPr/>
        <p:txBody>
          <a:bodyPr/>
          <a:lstStyle/>
          <a:p>
            <a:fld id="{F6595EE5-9CE4-4566-B58A-D4B3EB7A8E35}" type="slidenum">
              <a:rPr lang="en-PH" smtClean="0"/>
              <a:t>11</a:t>
            </a:fld>
            <a:endParaRPr lang="en-PH"/>
          </a:p>
        </p:txBody>
      </p:sp>
    </p:spTree>
    <p:extLst>
      <p:ext uri="{BB962C8B-B14F-4D97-AF65-F5344CB8AC3E}">
        <p14:creationId xmlns:p14="http://schemas.microsoft.com/office/powerpoint/2010/main" val="26593524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PH" dirty="0"/>
          </a:p>
        </p:txBody>
      </p:sp>
      <p:sp>
        <p:nvSpPr>
          <p:cNvPr id="4" name="Slide Number Placeholder 3"/>
          <p:cNvSpPr>
            <a:spLocks noGrp="1"/>
          </p:cNvSpPr>
          <p:nvPr>
            <p:ph type="sldNum" sz="quarter" idx="10"/>
          </p:nvPr>
        </p:nvSpPr>
        <p:spPr/>
        <p:txBody>
          <a:bodyPr/>
          <a:lstStyle/>
          <a:p>
            <a:fld id="{F6595EE5-9CE4-4566-B58A-D4B3EB7A8E35}" type="slidenum">
              <a:rPr lang="en-PH" smtClean="0"/>
              <a:t>12</a:t>
            </a:fld>
            <a:endParaRPr lang="en-PH"/>
          </a:p>
        </p:txBody>
      </p:sp>
    </p:spTree>
    <p:extLst>
      <p:ext uri="{BB962C8B-B14F-4D97-AF65-F5344CB8AC3E}">
        <p14:creationId xmlns:p14="http://schemas.microsoft.com/office/powerpoint/2010/main" val="2906016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10"/>
          </p:nvPr>
        </p:nvSpPr>
        <p:spPr/>
        <p:txBody>
          <a:bodyPr/>
          <a:lstStyle/>
          <a:p>
            <a:fld id="{F6595EE5-9CE4-4566-B58A-D4B3EB7A8E35}" type="slidenum">
              <a:rPr lang="en-PH" smtClean="0"/>
              <a:t>13</a:t>
            </a:fld>
            <a:endParaRPr lang="en-PH"/>
          </a:p>
        </p:txBody>
      </p:sp>
    </p:spTree>
    <p:extLst>
      <p:ext uri="{BB962C8B-B14F-4D97-AF65-F5344CB8AC3E}">
        <p14:creationId xmlns:p14="http://schemas.microsoft.com/office/powerpoint/2010/main" val="24283870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10"/>
          </p:nvPr>
        </p:nvSpPr>
        <p:spPr/>
        <p:txBody>
          <a:bodyPr/>
          <a:lstStyle/>
          <a:p>
            <a:fld id="{F6595EE5-9CE4-4566-B58A-D4B3EB7A8E35}" type="slidenum">
              <a:rPr lang="en-PH" smtClean="0"/>
              <a:t>14</a:t>
            </a:fld>
            <a:endParaRPr lang="en-PH"/>
          </a:p>
        </p:txBody>
      </p:sp>
    </p:spTree>
    <p:extLst>
      <p:ext uri="{BB962C8B-B14F-4D97-AF65-F5344CB8AC3E}">
        <p14:creationId xmlns:p14="http://schemas.microsoft.com/office/powerpoint/2010/main" val="1872484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10"/>
          </p:nvPr>
        </p:nvSpPr>
        <p:spPr/>
        <p:txBody>
          <a:bodyPr/>
          <a:lstStyle/>
          <a:p>
            <a:fld id="{F6595EE5-9CE4-4566-B58A-D4B3EB7A8E35}" type="slidenum">
              <a:rPr lang="en-PH" smtClean="0"/>
              <a:t>23</a:t>
            </a:fld>
            <a:endParaRPr lang="en-PH"/>
          </a:p>
        </p:txBody>
      </p:sp>
    </p:spTree>
    <p:extLst>
      <p:ext uri="{BB962C8B-B14F-4D97-AF65-F5344CB8AC3E}">
        <p14:creationId xmlns:p14="http://schemas.microsoft.com/office/powerpoint/2010/main" val="39572594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10"/>
          </p:nvPr>
        </p:nvSpPr>
        <p:spPr/>
        <p:txBody>
          <a:bodyPr/>
          <a:lstStyle/>
          <a:p>
            <a:fld id="{AE342F8F-BB4B-4F6F-B728-7D37EE38E39B}" type="slidenum">
              <a:rPr lang="en-PH" smtClean="0"/>
              <a:t>25</a:t>
            </a:fld>
            <a:endParaRPr lang="en-PH"/>
          </a:p>
        </p:txBody>
      </p:sp>
    </p:spTree>
    <p:extLst>
      <p:ext uri="{BB962C8B-B14F-4D97-AF65-F5344CB8AC3E}">
        <p14:creationId xmlns:p14="http://schemas.microsoft.com/office/powerpoint/2010/main" val="502985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10"/>
          </p:nvPr>
        </p:nvSpPr>
        <p:spPr/>
        <p:txBody>
          <a:bodyPr/>
          <a:lstStyle/>
          <a:p>
            <a:fld id="{F6595EE5-9CE4-4566-B58A-D4B3EB7A8E35}" type="slidenum">
              <a:rPr lang="en-PH" smtClean="0"/>
              <a:t>35</a:t>
            </a:fld>
            <a:endParaRPr lang="en-PH"/>
          </a:p>
        </p:txBody>
      </p:sp>
    </p:spTree>
    <p:extLst>
      <p:ext uri="{BB962C8B-B14F-4D97-AF65-F5344CB8AC3E}">
        <p14:creationId xmlns:p14="http://schemas.microsoft.com/office/powerpoint/2010/main" val="28956788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10"/>
          </p:nvPr>
        </p:nvSpPr>
        <p:spPr/>
        <p:txBody>
          <a:bodyPr/>
          <a:lstStyle/>
          <a:p>
            <a:fld id="{F6595EE5-9CE4-4566-B58A-D4B3EB7A8E35}" type="slidenum">
              <a:rPr lang="en-PH" smtClean="0"/>
              <a:pPr/>
              <a:t>40</a:t>
            </a:fld>
            <a:endParaRPr lang="en-PH"/>
          </a:p>
        </p:txBody>
      </p:sp>
    </p:spTree>
    <p:extLst>
      <p:ext uri="{BB962C8B-B14F-4D97-AF65-F5344CB8AC3E}">
        <p14:creationId xmlns:p14="http://schemas.microsoft.com/office/powerpoint/2010/main" val="1206341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PH" dirty="0"/>
          </a:p>
        </p:txBody>
      </p:sp>
      <p:sp>
        <p:nvSpPr>
          <p:cNvPr id="4" name="Slide Number Placeholder 3"/>
          <p:cNvSpPr>
            <a:spLocks noGrp="1"/>
          </p:cNvSpPr>
          <p:nvPr>
            <p:ph type="sldNum" sz="quarter" idx="10"/>
          </p:nvPr>
        </p:nvSpPr>
        <p:spPr/>
        <p:txBody>
          <a:bodyPr/>
          <a:lstStyle/>
          <a:p>
            <a:fld id="{F6595EE5-9CE4-4566-B58A-D4B3EB7A8E35}" type="slidenum">
              <a:rPr lang="en-PH" smtClean="0"/>
              <a:t>3</a:t>
            </a:fld>
            <a:endParaRPr lang="en-PH"/>
          </a:p>
        </p:txBody>
      </p:sp>
    </p:spTree>
    <p:extLst>
      <p:ext uri="{BB962C8B-B14F-4D97-AF65-F5344CB8AC3E}">
        <p14:creationId xmlns:p14="http://schemas.microsoft.com/office/powerpoint/2010/main" val="546424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10"/>
          </p:nvPr>
        </p:nvSpPr>
        <p:spPr/>
        <p:txBody>
          <a:bodyPr/>
          <a:lstStyle/>
          <a:p>
            <a:fld id="{F6595EE5-9CE4-4566-B58A-D4B3EB7A8E35}" type="slidenum">
              <a:rPr lang="en-PH" smtClean="0"/>
              <a:t>4</a:t>
            </a:fld>
            <a:endParaRPr lang="en-PH"/>
          </a:p>
        </p:txBody>
      </p:sp>
    </p:spTree>
    <p:extLst>
      <p:ext uri="{BB962C8B-B14F-4D97-AF65-F5344CB8AC3E}">
        <p14:creationId xmlns:p14="http://schemas.microsoft.com/office/powerpoint/2010/main" val="770016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10"/>
          </p:nvPr>
        </p:nvSpPr>
        <p:spPr/>
        <p:txBody>
          <a:bodyPr/>
          <a:lstStyle/>
          <a:p>
            <a:fld id="{F6595EE5-9CE4-4566-B58A-D4B3EB7A8E35}" type="slidenum">
              <a:rPr lang="en-PH" smtClean="0"/>
              <a:t>5</a:t>
            </a:fld>
            <a:endParaRPr lang="en-PH"/>
          </a:p>
        </p:txBody>
      </p:sp>
    </p:spTree>
    <p:extLst>
      <p:ext uri="{BB962C8B-B14F-4D97-AF65-F5344CB8AC3E}">
        <p14:creationId xmlns:p14="http://schemas.microsoft.com/office/powerpoint/2010/main" val="1537870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10"/>
          </p:nvPr>
        </p:nvSpPr>
        <p:spPr/>
        <p:txBody>
          <a:bodyPr/>
          <a:lstStyle/>
          <a:p>
            <a:fld id="{F6595EE5-9CE4-4566-B58A-D4B3EB7A8E35}" type="slidenum">
              <a:rPr lang="en-PH" smtClean="0"/>
              <a:t>6</a:t>
            </a:fld>
            <a:endParaRPr lang="en-PH"/>
          </a:p>
        </p:txBody>
      </p:sp>
    </p:spTree>
    <p:extLst>
      <p:ext uri="{BB962C8B-B14F-4D97-AF65-F5344CB8AC3E}">
        <p14:creationId xmlns:p14="http://schemas.microsoft.com/office/powerpoint/2010/main" val="1721299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10"/>
          </p:nvPr>
        </p:nvSpPr>
        <p:spPr/>
        <p:txBody>
          <a:bodyPr/>
          <a:lstStyle/>
          <a:p>
            <a:fld id="{F6595EE5-9CE4-4566-B58A-D4B3EB7A8E35}" type="slidenum">
              <a:rPr lang="en-PH" smtClean="0"/>
              <a:t>7</a:t>
            </a:fld>
            <a:endParaRPr lang="en-PH"/>
          </a:p>
        </p:txBody>
      </p:sp>
    </p:spTree>
    <p:extLst>
      <p:ext uri="{BB962C8B-B14F-4D97-AF65-F5344CB8AC3E}">
        <p14:creationId xmlns:p14="http://schemas.microsoft.com/office/powerpoint/2010/main" val="771473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10"/>
          </p:nvPr>
        </p:nvSpPr>
        <p:spPr/>
        <p:txBody>
          <a:bodyPr/>
          <a:lstStyle/>
          <a:p>
            <a:fld id="{F6595EE5-9CE4-4566-B58A-D4B3EB7A8E35}" type="slidenum">
              <a:rPr lang="en-PH" smtClean="0"/>
              <a:t>8</a:t>
            </a:fld>
            <a:endParaRPr lang="en-PH"/>
          </a:p>
        </p:txBody>
      </p:sp>
    </p:spTree>
    <p:extLst>
      <p:ext uri="{BB962C8B-B14F-4D97-AF65-F5344CB8AC3E}">
        <p14:creationId xmlns:p14="http://schemas.microsoft.com/office/powerpoint/2010/main" val="915664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PH" dirty="0"/>
          </a:p>
        </p:txBody>
      </p:sp>
      <p:sp>
        <p:nvSpPr>
          <p:cNvPr id="4" name="Slide Number Placeholder 3"/>
          <p:cNvSpPr>
            <a:spLocks noGrp="1"/>
          </p:cNvSpPr>
          <p:nvPr>
            <p:ph type="sldNum" sz="quarter" idx="10"/>
          </p:nvPr>
        </p:nvSpPr>
        <p:spPr/>
        <p:txBody>
          <a:bodyPr/>
          <a:lstStyle/>
          <a:p>
            <a:fld id="{F6595EE5-9CE4-4566-B58A-D4B3EB7A8E35}" type="slidenum">
              <a:rPr lang="en-PH" smtClean="0"/>
              <a:t>9</a:t>
            </a:fld>
            <a:endParaRPr lang="en-PH"/>
          </a:p>
        </p:txBody>
      </p:sp>
    </p:spTree>
    <p:extLst>
      <p:ext uri="{BB962C8B-B14F-4D97-AF65-F5344CB8AC3E}">
        <p14:creationId xmlns:p14="http://schemas.microsoft.com/office/powerpoint/2010/main" val="15747743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10"/>
          </p:nvPr>
        </p:nvSpPr>
        <p:spPr/>
        <p:txBody>
          <a:bodyPr/>
          <a:lstStyle/>
          <a:p>
            <a:fld id="{F6595EE5-9CE4-4566-B58A-D4B3EB7A8E35}" type="slidenum">
              <a:rPr lang="en-PH" smtClean="0"/>
              <a:t>10</a:t>
            </a:fld>
            <a:endParaRPr lang="en-PH"/>
          </a:p>
        </p:txBody>
      </p:sp>
    </p:spTree>
    <p:extLst>
      <p:ext uri="{BB962C8B-B14F-4D97-AF65-F5344CB8AC3E}">
        <p14:creationId xmlns:p14="http://schemas.microsoft.com/office/powerpoint/2010/main" val="2149788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E79B89C1-C2EC-465A-8E62-D3F40E2391F0}" type="datetimeFigureOut">
              <a:rPr lang="en-PH" smtClean="0"/>
              <a:t>27/05/2020</a:t>
            </a:fld>
            <a:endParaRPr lang="en-PH"/>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PH"/>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A59BF9F0-24CD-4A39-9CFE-102F2942E51D}" type="slidenum">
              <a:rPr lang="en-PH" smtClean="0"/>
              <a:t>‹#›</a:t>
            </a:fld>
            <a:endParaRPr lang="en-PH"/>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09488015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9B89C1-C2EC-465A-8E62-D3F40E2391F0}" type="datetimeFigureOut">
              <a:rPr lang="en-PH" smtClean="0"/>
              <a:t>27/05/2020</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A59BF9F0-24CD-4A39-9CFE-102F2942E51D}" type="slidenum">
              <a:rPr lang="en-PH" smtClean="0"/>
              <a:t>‹#›</a:t>
            </a:fld>
            <a:endParaRPr lang="en-PH"/>
          </a:p>
        </p:txBody>
      </p:sp>
    </p:spTree>
    <p:extLst>
      <p:ext uri="{BB962C8B-B14F-4D97-AF65-F5344CB8AC3E}">
        <p14:creationId xmlns:p14="http://schemas.microsoft.com/office/powerpoint/2010/main" val="1973312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9B89C1-C2EC-465A-8E62-D3F40E2391F0}" type="datetimeFigureOut">
              <a:rPr lang="en-PH" smtClean="0"/>
              <a:t>27/05/2020</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A59BF9F0-24CD-4A39-9CFE-102F2942E51D}" type="slidenum">
              <a:rPr lang="en-PH" smtClean="0"/>
              <a:t>‹#›</a:t>
            </a:fld>
            <a:endParaRPr lang="en-PH"/>
          </a:p>
        </p:txBody>
      </p:sp>
    </p:spTree>
    <p:extLst>
      <p:ext uri="{BB962C8B-B14F-4D97-AF65-F5344CB8AC3E}">
        <p14:creationId xmlns:p14="http://schemas.microsoft.com/office/powerpoint/2010/main" val="1557856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9B89C1-C2EC-465A-8E62-D3F40E2391F0}" type="datetimeFigureOut">
              <a:rPr lang="en-PH" smtClean="0"/>
              <a:t>27/05/2020</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A59BF9F0-24CD-4A39-9CFE-102F2942E51D}" type="slidenum">
              <a:rPr lang="en-PH" smtClean="0"/>
              <a:t>‹#›</a:t>
            </a:fld>
            <a:endParaRPr lang="en-PH"/>
          </a:p>
        </p:txBody>
      </p:sp>
    </p:spTree>
    <p:extLst>
      <p:ext uri="{BB962C8B-B14F-4D97-AF65-F5344CB8AC3E}">
        <p14:creationId xmlns:p14="http://schemas.microsoft.com/office/powerpoint/2010/main" val="1921199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E79B89C1-C2EC-465A-8E62-D3F40E2391F0}" type="datetimeFigureOut">
              <a:rPr lang="en-PH" smtClean="0"/>
              <a:t>27/05/2020</a:t>
            </a:fld>
            <a:endParaRPr lang="en-PH"/>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PH"/>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A59BF9F0-24CD-4A39-9CFE-102F2942E51D}" type="slidenum">
              <a:rPr lang="en-PH" smtClean="0"/>
              <a:t>‹#›</a:t>
            </a:fld>
            <a:endParaRPr lang="en-PH"/>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71651543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79B89C1-C2EC-465A-8E62-D3F40E2391F0}" type="datetimeFigureOut">
              <a:rPr lang="en-PH" smtClean="0"/>
              <a:t>27/05/2020</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A59BF9F0-24CD-4A39-9CFE-102F2942E51D}" type="slidenum">
              <a:rPr lang="en-PH" smtClean="0"/>
              <a:t>‹#›</a:t>
            </a:fld>
            <a:endParaRPr lang="en-PH"/>
          </a:p>
        </p:txBody>
      </p:sp>
    </p:spTree>
    <p:extLst>
      <p:ext uri="{BB962C8B-B14F-4D97-AF65-F5344CB8AC3E}">
        <p14:creationId xmlns:p14="http://schemas.microsoft.com/office/powerpoint/2010/main" val="3659236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9B89C1-C2EC-465A-8E62-D3F40E2391F0}" type="datetimeFigureOut">
              <a:rPr lang="en-PH" smtClean="0"/>
              <a:t>27/05/2020</a:t>
            </a:fld>
            <a:endParaRPr lang="en-PH"/>
          </a:p>
        </p:txBody>
      </p:sp>
      <p:sp>
        <p:nvSpPr>
          <p:cNvPr id="8" name="Footer Placeholder 7"/>
          <p:cNvSpPr>
            <a:spLocks noGrp="1"/>
          </p:cNvSpPr>
          <p:nvPr>
            <p:ph type="ftr" sz="quarter" idx="11"/>
          </p:nvPr>
        </p:nvSpPr>
        <p:spPr/>
        <p:txBody>
          <a:bodyPr/>
          <a:lstStyle/>
          <a:p>
            <a:endParaRPr lang="en-PH"/>
          </a:p>
        </p:txBody>
      </p:sp>
      <p:sp>
        <p:nvSpPr>
          <p:cNvPr id="9" name="Slide Number Placeholder 8"/>
          <p:cNvSpPr>
            <a:spLocks noGrp="1"/>
          </p:cNvSpPr>
          <p:nvPr>
            <p:ph type="sldNum" sz="quarter" idx="12"/>
          </p:nvPr>
        </p:nvSpPr>
        <p:spPr/>
        <p:txBody>
          <a:bodyPr/>
          <a:lstStyle/>
          <a:p>
            <a:fld id="{A59BF9F0-24CD-4A39-9CFE-102F2942E51D}" type="slidenum">
              <a:rPr lang="en-PH" smtClean="0"/>
              <a:t>‹#›</a:t>
            </a:fld>
            <a:endParaRPr lang="en-PH"/>
          </a:p>
        </p:txBody>
      </p:sp>
    </p:spTree>
    <p:extLst>
      <p:ext uri="{BB962C8B-B14F-4D97-AF65-F5344CB8AC3E}">
        <p14:creationId xmlns:p14="http://schemas.microsoft.com/office/powerpoint/2010/main" val="884077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79B89C1-C2EC-465A-8E62-D3F40E2391F0}" type="datetimeFigureOut">
              <a:rPr lang="en-PH" smtClean="0"/>
              <a:t>27/05/2020</a:t>
            </a:fld>
            <a:endParaRPr lang="en-PH"/>
          </a:p>
        </p:txBody>
      </p:sp>
      <p:sp>
        <p:nvSpPr>
          <p:cNvPr id="4" name="Footer Placeholder 3"/>
          <p:cNvSpPr>
            <a:spLocks noGrp="1"/>
          </p:cNvSpPr>
          <p:nvPr>
            <p:ph type="ftr" sz="quarter" idx="11"/>
          </p:nvPr>
        </p:nvSpPr>
        <p:spPr/>
        <p:txBody>
          <a:bodyPr/>
          <a:lstStyle/>
          <a:p>
            <a:endParaRPr lang="en-PH"/>
          </a:p>
        </p:txBody>
      </p:sp>
      <p:sp>
        <p:nvSpPr>
          <p:cNvPr id="5" name="Slide Number Placeholder 4"/>
          <p:cNvSpPr>
            <a:spLocks noGrp="1"/>
          </p:cNvSpPr>
          <p:nvPr>
            <p:ph type="sldNum" sz="quarter" idx="12"/>
          </p:nvPr>
        </p:nvSpPr>
        <p:spPr/>
        <p:txBody>
          <a:bodyPr/>
          <a:lstStyle/>
          <a:p>
            <a:fld id="{A59BF9F0-24CD-4A39-9CFE-102F2942E51D}" type="slidenum">
              <a:rPr lang="en-PH" smtClean="0"/>
              <a:t>‹#›</a:t>
            </a:fld>
            <a:endParaRPr lang="en-PH"/>
          </a:p>
        </p:txBody>
      </p:sp>
    </p:spTree>
    <p:extLst>
      <p:ext uri="{BB962C8B-B14F-4D97-AF65-F5344CB8AC3E}">
        <p14:creationId xmlns:p14="http://schemas.microsoft.com/office/powerpoint/2010/main" val="2827892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9B89C1-C2EC-465A-8E62-D3F40E2391F0}" type="datetimeFigureOut">
              <a:rPr lang="en-PH" smtClean="0"/>
              <a:t>27/05/2020</a:t>
            </a:fld>
            <a:endParaRPr lang="en-PH"/>
          </a:p>
        </p:txBody>
      </p:sp>
      <p:sp>
        <p:nvSpPr>
          <p:cNvPr id="3" name="Footer Placeholder 2"/>
          <p:cNvSpPr>
            <a:spLocks noGrp="1"/>
          </p:cNvSpPr>
          <p:nvPr>
            <p:ph type="ftr" sz="quarter" idx="11"/>
          </p:nvPr>
        </p:nvSpPr>
        <p:spPr/>
        <p:txBody>
          <a:bodyPr/>
          <a:lstStyle/>
          <a:p>
            <a:endParaRPr lang="en-PH"/>
          </a:p>
        </p:txBody>
      </p:sp>
      <p:sp>
        <p:nvSpPr>
          <p:cNvPr id="4" name="Slide Number Placeholder 3"/>
          <p:cNvSpPr>
            <a:spLocks noGrp="1"/>
          </p:cNvSpPr>
          <p:nvPr>
            <p:ph type="sldNum" sz="quarter" idx="12"/>
          </p:nvPr>
        </p:nvSpPr>
        <p:spPr/>
        <p:txBody>
          <a:bodyPr/>
          <a:lstStyle/>
          <a:p>
            <a:fld id="{A59BF9F0-24CD-4A39-9CFE-102F2942E51D}" type="slidenum">
              <a:rPr lang="en-PH" smtClean="0"/>
              <a:t>‹#›</a:t>
            </a:fld>
            <a:endParaRPr lang="en-PH"/>
          </a:p>
        </p:txBody>
      </p:sp>
    </p:spTree>
    <p:extLst>
      <p:ext uri="{BB962C8B-B14F-4D97-AF65-F5344CB8AC3E}">
        <p14:creationId xmlns:p14="http://schemas.microsoft.com/office/powerpoint/2010/main" val="882799161"/>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E79B89C1-C2EC-465A-8E62-D3F40E2391F0}" type="datetimeFigureOut">
              <a:rPr lang="en-PH" smtClean="0"/>
              <a:t>27/05/2020</a:t>
            </a:fld>
            <a:endParaRPr lang="en-PH"/>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PH"/>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A59BF9F0-24CD-4A39-9CFE-102F2942E51D}" type="slidenum">
              <a:rPr lang="en-PH" smtClean="0"/>
              <a:t>‹#›</a:t>
            </a:fld>
            <a:endParaRPr lang="en-PH"/>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8826647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E79B89C1-C2EC-465A-8E62-D3F40E2391F0}" type="datetimeFigureOut">
              <a:rPr lang="en-PH" smtClean="0"/>
              <a:t>27/05/2020</a:t>
            </a:fld>
            <a:endParaRPr lang="en-PH"/>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PH"/>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A59BF9F0-24CD-4A39-9CFE-102F2942E51D}" type="slidenum">
              <a:rPr lang="en-PH" smtClean="0"/>
              <a:t>‹#›</a:t>
            </a:fld>
            <a:endParaRPr lang="en-PH"/>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9598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E79B89C1-C2EC-465A-8E62-D3F40E2391F0}" type="datetimeFigureOut">
              <a:rPr lang="en-PH" smtClean="0"/>
              <a:t>27/05/2020</a:t>
            </a:fld>
            <a:endParaRPr lang="en-PH"/>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PH"/>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A59BF9F0-24CD-4A39-9CFE-102F2942E51D}" type="slidenum">
              <a:rPr lang="en-PH" smtClean="0"/>
              <a:t>‹#›</a:t>
            </a:fld>
            <a:endParaRPr lang="en-PH"/>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43480196"/>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F26B43"/>
          </p15:clr>
        </p15:guide>
        <p15:guide id="2" orient="horz" pos="1440">
          <p15:clr>
            <a:srgbClr val="F26B43"/>
          </p15:clr>
        </p15:guide>
        <p15:guide id="3" orient="horz" pos="3696">
          <p15:clr>
            <a:srgbClr val="F26B43"/>
          </p15:clr>
        </p15:guide>
        <p15:guide id="4" orient="horz" pos="432">
          <p15:clr>
            <a:srgbClr val="F26B43"/>
          </p15:clr>
        </p15:guide>
        <p15:guide id="5" orient="horz" pos="1512">
          <p15:clr>
            <a:srgbClr val="F26B43"/>
          </p15:clr>
        </p15:guide>
        <p15:guide id="6" pos="6912">
          <p15:clr>
            <a:srgbClr val="F26B43"/>
          </p15:clr>
        </p15:guide>
        <p15:guide id="7" pos="936">
          <p15:clr>
            <a:srgbClr val="F26B43"/>
          </p15:clr>
        </p15:guide>
        <p15:guide id="8"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jpeg"/></Relationships>
</file>

<file path=ppt/slides/_rels/slide3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3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3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4661"/>
            <a:ext cx="12192000" cy="6833339"/>
          </a:xfrm>
        </p:spPr>
      </p:pic>
    </p:spTree>
    <p:extLst>
      <p:ext uri="{BB962C8B-B14F-4D97-AF65-F5344CB8AC3E}">
        <p14:creationId xmlns:p14="http://schemas.microsoft.com/office/powerpoint/2010/main" val="22985419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Antonio </a:t>
            </a:r>
            <a:r>
              <a:rPr lang="en-PH" dirty="0" err="1"/>
              <a:t>Pigafetta</a:t>
            </a:r>
            <a:r>
              <a:rPr lang="en-PH" dirty="0"/>
              <a:t> </a:t>
            </a:r>
            <a:r>
              <a:rPr lang="en-US" dirty="0"/>
              <a:t>(1491– c.1534)</a:t>
            </a:r>
            <a:endParaRPr lang="en-PH" dirty="0"/>
          </a:p>
        </p:txBody>
      </p:sp>
      <p:sp>
        <p:nvSpPr>
          <p:cNvPr id="3" name="Content Placeholder 2"/>
          <p:cNvSpPr>
            <a:spLocks noGrp="1"/>
          </p:cNvSpPr>
          <p:nvPr>
            <p:ph idx="1"/>
          </p:nvPr>
        </p:nvSpPr>
        <p:spPr>
          <a:xfrm>
            <a:off x="4919729" y="1690687"/>
            <a:ext cx="7006107" cy="4486276"/>
          </a:xfrm>
        </p:spPr>
        <p:txBody>
          <a:bodyPr>
            <a:normAutofit lnSpcReduction="10000"/>
          </a:bodyPr>
          <a:lstStyle/>
          <a:p>
            <a:r>
              <a:rPr lang="en-US" sz="2800" dirty="0"/>
              <a:t>On his way home he passed by Portugal and France and shared to the people the things he knew about Magellan’s expedition. </a:t>
            </a:r>
          </a:p>
          <a:p>
            <a:r>
              <a:rPr lang="en-PH" sz="2800" dirty="0"/>
              <a:t>In Italy the Pope was impressed enough to give him residence while he prepared his manuscript for publication. </a:t>
            </a:r>
            <a:endParaRPr lang="en-US" sz="2800" dirty="0"/>
          </a:p>
          <a:p>
            <a:r>
              <a:rPr lang="en-US" sz="2800" dirty="0"/>
              <a:t>*Joined the Knights of St. John of Jerusalem in its battle against the Turks.  </a:t>
            </a:r>
          </a:p>
          <a:p>
            <a:r>
              <a:rPr lang="en-US" sz="2800" dirty="0"/>
              <a:t>Died sometime in 1534.</a:t>
            </a:r>
            <a:endParaRPr lang="en-PH" sz="2800" dirty="0"/>
          </a:p>
          <a:p>
            <a:endParaRPr lang="en-PH" dirty="0"/>
          </a:p>
        </p:txBody>
      </p:sp>
      <p:pic>
        <p:nvPicPr>
          <p:cNvPr id="5" name="Picture 2" descr="https://upload.wikimedia.org/wikipedia/commons/8/8c/Antonio_pigafetta.png"/>
          <p:cNvPicPr>
            <a:picLocks noChangeAspect="1" noChangeArrowheads="1"/>
          </p:cNvPicPr>
          <p:nvPr/>
        </p:nvPicPr>
        <p:blipFill>
          <a:blip r:embed="rId3" cstate="print"/>
          <a:srcRect/>
          <a:stretch>
            <a:fillRect/>
          </a:stretch>
        </p:blipFill>
        <p:spPr bwMode="auto">
          <a:xfrm>
            <a:off x="810257" y="1690687"/>
            <a:ext cx="3951741" cy="4536247"/>
          </a:xfrm>
          <a:prstGeom prst="rect">
            <a:avLst/>
          </a:prstGeom>
          <a:noFill/>
        </p:spPr>
      </p:pic>
    </p:spTree>
    <p:extLst>
      <p:ext uri="{BB962C8B-B14F-4D97-AF65-F5344CB8AC3E}">
        <p14:creationId xmlns:p14="http://schemas.microsoft.com/office/powerpoint/2010/main" val="3205121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ia800500.us.archive.org/BookReader/BookReaderImages.php?zip=/33/items/magellansvoyagea01piga/magellansvoyagea01piga_jp2.zip&amp;file=magellansvoyagea01piga_jp2/magellansvoyagea01piga_0011.jp2&amp;scale=4&amp;rotate=0"/>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493933" y="483658"/>
            <a:ext cx="5334000" cy="5989686"/>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6860117" y="2607734"/>
            <a:ext cx="3776133" cy="508000"/>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 name="Picture 4" descr="https://ia800500.us.archive.org/BookReader/BookReaderImages.php?zip=/33/items/magellansvoyagea01piga/magellansvoyagea01piga_jp2.zip&amp;file=magellansvoyagea01piga_jp2/magellansvoyagea01piga_0010.jp2&amp;scale=4&amp;rotate=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1967" y="483658"/>
            <a:ext cx="5181600" cy="5989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7229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James Alexander Robertson</a:t>
            </a:r>
          </a:p>
        </p:txBody>
      </p:sp>
      <p:sp>
        <p:nvSpPr>
          <p:cNvPr id="3" name="Content Placeholder 2"/>
          <p:cNvSpPr>
            <a:spLocks noGrp="1"/>
          </p:cNvSpPr>
          <p:nvPr>
            <p:ph idx="1"/>
          </p:nvPr>
        </p:nvSpPr>
        <p:spPr>
          <a:xfrm>
            <a:off x="5215465" y="1537758"/>
            <a:ext cx="6807202" cy="5066242"/>
          </a:xfrm>
        </p:spPr>
        <p:txBody>
          <a:bodyPr>
            <a:normAutofit/>
          </a:bodyPr>
          <a:lstStyle/>
          <a:p>
            <a:r>
              <a:rPr lang="en-PH" sz="2800" dirty="0"/>
              <a:t>Born 1873 in Corry, Pennsylvania. </a:t>
            </a:r>
          </a:p>
          <a:p>
            <a:pPr marL="0" indent="0">
              <a:buNone/>
            </a:pPr>
            <a:endParaRPr lang="en-PH" sz="2800" dirty="0"/>
          </a:p>
          <a:p>
            <a:r>
              <a:rPr lang="en-PH" sz="2800" dirty="0"/>
              <a:t>Sixth of eight children born to Canadian parents, John McGregor Robertson and Elizabeth </a:t>
            </a:r>
            <a:r>
              <a:rPr lang="en-PH" sz="2800" dirty="0" err="1"/>
              <a:t>Borrowman</a:t>
            </a:r>
            <a:r>
              <a:rPr lang="en-PH" sz="2800" dirty="0"/>
              <a:t> Robertson, who became naturalized U.S. citizens after relocating to Corry in 1866.</a:t>
            </a:r>
          </a:p>
          <a:p>
            <a:endParaRPr lang="en-PH" dirty="0"/>
          </a:p>
        </p:txBody>
      </p:sp>
      <p:pic>
        <p:nvPicPr>
          <p:cNvPr id="2050" name="Picture 2" descr="Image result for James Alexander Roberts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910" y="1428750"/>
            <a:ext cx="4221840" cy="4845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9812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James Alexander Robertson</a:t>
            </a:r>
          </a:p>
        </p:txBody>
      </p:sp>
      <p:sp>
        <p:nvSpPr>
          <p:cNvPr id="3" name="Content Placeholder 2"/>
          <p:cNvSpPr>
            <a:spLocks noGrp="1"/>
          </p:cNvSpPr>
          <p:nvPr>
            <p:ph idx="1"/>
          </p:nvPr>
        </p:nvSpPr>
        <p:spPr>
          <a:xfrm>
            <a:off x="5046132" y="1721905"/>
            <a:ext cx="6959601" cy="5066242"/>
          </a:xfrm>
        </p:spPr>
        <p:txBody>
          <a:bodyPr>
            <a:normAutofit/>
          </a:bodyPr>
          <a:lstStyle/>
          <a:p>
            <a:r>
              <a:rPr lang="en-PH" sz="2400" dirty="0"/>
              <a:t>1923: Gained a position as professor at Stetson University in </a:t>
            </a:r>
            <a:r>
              <a:rPr lang="en-PH" sz="2400" dirty="0" err="1"/>
              <a:t>DeLand</a:t>
            </a:r>
            <a:r>
              <a:rPr lang="en-PH" sz="2400" dirty="0"/>
              <a:t>, Florida, and lectured there for the next ten years. </a:t>
            </a:r>
          </a:p>
          <a:p>
            <a:pPr marL="0" indent="0">
              <a:buNone/>
            </a:pPr>
            <a:endParaRPr lang="en-PH" sz="2400" dirty="0"/>
          </a:p>
          <a:p>
            <a:r>
              <a:rPr lang="en-PH" sz="2400" dirty="0"/>
              <a:t>1935: Moved to Annapolis, Maryland as the archivist for the Maryland State Archives' Hall of Records.</a:t>
            </a:r>
          </a:p>
          <a:p>
            <a:pPr marL="0" indent="0">
              <a:buNone/>
            </a:pPr>
            <a:endParaRPr lang="en-PH" sz="2400" dirty="0"/>
          </a:p>
          <a:p>
            <a:r>
              <a:rPr lang="en-PH" sz="2400" dirty="0"/>
              <a:t>1902: Robertson became involved in the compilation of a massive multivolume work on the </a:t>
            </a:r>
            <a:r>
              <a:rPr lang="en-PH" sz="2400" b="1" dirty="0"/>
              <a:t>history of the Philippines</a:t>
            </a:r>
            <a:r>
              <a:rPr lang="en-PH" sz="2400" dirty="0"/>
              <a:t>, initially called </a:t>
            </a:r>
            <a:r>
              <a:rPr lang="en-PH" sz="2400" i="1" dirty="0"/>
              <a:t>The Philippine Islands, 1493-1803</a:t>
            </a:r>
            <a:r>
              <a:rPr lang="en-PH" sz="2400" dirty="0"/>
              <a:t>.</a:t>
            </a:r>
          </a:p>
          <a:p>
            <a:endParaRPr lang="en-PH" dirty="0"/>
          </a:p>
        </p:txBody>
      </p:sp>
      <p:pic>
        <p:nvPicPr>
          <p:cNvPr id="2050" name="Picture 2" descr="Image result for James Alexander Roberts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292" y="1699677"/>
            <a:ext cx="4221840" cy="4845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281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17010" y="2686050"/>
            <a:ext cx="4005731" cy="1485900"/>
          </a:xfrm>
        </p:spPr>
        <p:txBody>
          <a:bodyPr>
            <a:normAutofit fontScale="90000"/>
          </a:bodyPr>
          <a:lstStyle/>
          <a:p>
            <a:pPr algn="ctr"/>
            <a:r>
              <a:rPr lang="en-SG" b="1" dirty="0"/>
              <a:t>Historical Context of the Document</a:t>
            </a:r>
          </a:p>
        </p:txBody>
      </p:sp>
      <p:pic>
        <p:nvPicPr>
          <p:cNvPr id="5" name="Picture 2" descr="https://ia800500.us.archive.org/BookReader/BookReaderImages.php?zip=/33/items/magellansvoyagea01piga/magellansvoyagea01piga_jp2.zip&amp;file=magellansvoyagea01piga_jp2/magellansvoyagea01piga_0011.jp2&amp;scale=4&amp;rotate=0"/>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13933" y="434157"/>
            <a:ext cx="5334000" cy="5989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342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11200" y="0"/>
            <a:ext cx="5176022" cy="2813317"/>
          </a:xfrm>
          <a:prstGeom prst="rect">
            <a:avLst/>
          </a:prstGeom>
        </p:spPr>
      </p:pic>
      <p:pic>
        <p:nvPicPr>
          <p:cNvPr id="5" name="Picture 4"/>
          <p:cNvPicPr>
            <a:picLocks noChangeAspect="1"/>
          </p:cNvPicPr>
          <p:nvPr/>
        </p:nvPicPr>
        <p:blipFill>
          <a:blip r:embed="rId3"/>
          <a:stretch>
            <a:fillRect/>
          </a:stretch>
        </p:blipFill>
        <p:spPr>
          <a:xfrm>
            <a:off x="6530248" y="0"/>
            <a:ext cx="4875885" cy="2849317"/>
          </a:xfrm>
          <a:prstGeom prst="rect">
            <a:avLst/>
          </a:prstGeom>
        </p:spPr>
      </p:pic>
      <p:pic>
        <p:nvPicPr>
          <p:cNvPr id="6" name="Picture 5"/>
          <p:cNvPicPr>
            <a:picLocks noChangeAspect="1"/>
          </p:cNvPicPr>
          <p:nvPr/>
        </p:nvPicPr>
        <p:blipFill>
          <a:blip r:embed="rId4"/>
          <a:stretch>
            <a:fillRect/>
          </a:stretch>
        </p:blipFill>
        <p:spPr>
          <a:xfrm>
            <a:off x="907142" y="3180058"/>
            <a:ext cx="4980080" cy="3307827"/>
          </a:xfrm>
          <a:prstGeom prst="rect">
            <a:avLst/>
          </a:prstGeom>
        </p:spPr>
      </p:pic>
      <p:pic>
        <p:nvPicPr>
          <p:cNvPr id="7" name="Picture 6"/>
          <p:cNvPicPr>
            <a:picLocks noChangeAspect="1"/>
          </p:cNvPicPr>
          <p:nvPr/>
        </p:nvPicPr>
        <p:blipFill>
          <a:blip r:embed="rId5"/>
          <a:stretch>
            <a:fillRect/>
          </a:stretch>
        </p:blipFill>
        <p:spPr>
          <a:xfrm>
            <a:off x="6530248" y="3180059"/>
            <a:ext cx="4875885" cy="3677941"/>
          </a:xfrm>
          <a:prstGeom prst="rect">
            <a:avLst/>
          </a:prstGeom>
        </p:spPr>
      </p:pic>
      <p:sp>
        <p:nvSpPr>
          <p:cNvPr id="8" name="TextBox 7"/>
          <p:cNvSpPr txBox="1"/>
          <p:nvPr/>
        </p:nvSpPr>
        <p:spPr>
          <a:xfrm>
            <a:off x="1176496" y="2781699"/>
            <a:ext cx="4441371" cy="369332"/>
          </a:xfrm>
          <a:prstGeom prst="rect">
            <a:avLst/>
          </a:prstGeom>
          <a:noFill/>
        </p:spPr>
        <p:txBody>
          <a:bodyPr wrap="square" rtlCol="0">
            <a:spAutoFit/>
          </a:bodyPr>
          <a:lstStyle/>
          <a:p>
            <a:pPr algn="ctr"/>
            <a:r>
              <a:rPr lang="en-SG" b="1" dirty="0"/>
              <a:t>Ferdinand Magellan</a:t>
            </a:r>
          </a:p>
        </p:txBody>
      </p:sp>
      <p:sp>
        <p:nvSpPr>
          <p:cNvPr id="9" name="TextBox 8"/>
          <p:cNvSpPr txBox="1"/>
          <p:nvPr/>
        </p:nvSpPr>
        <p:spPr>
          <a:xfrm>
            <a:off x="6834590" y="2781699"/>
            <a:ext cx="4267200" cy="369332"/>
          </a:xfrm>
          <a:prstGeom prst="rect">
            <a:avLst/>
          </a:prstGeom>
          <a:noFill/>
        </p:spPr>
        <p:txBody>
          <a:bodyPr wrap="square" rtlCol="0">
            <a:spAutoFit/>
          </a:bodyPr>
          <a:lstStyle/>
          <a:p>
            <a:pPr algn="ctr"/>
            <a:r>
              <a:rPr lang="en-SG" b="1" dirty="0"/>
              <a:t>Antonio </a:t>
            </a:r>
            <a:r>
              <a:rPr lang="en-SG" b="1" dirty="0" err="1"/>
              <a:t>Pigafetta</a:t>
            </a:r>
            <a:endParaRPr lang="en-SG" b="1" dirty="0"/>
          </a:p>
        </p:txBody>
      </p:sp>
      <p:sp>
        <p:nvSpPr>
          <p:cNvPr id="10" name="TextBox 9"/>
          <p:cNvSpPr txBox="1"/>
          <p:nvPr/>
        </p:nvSpPr>
        <p:spPr>
          <a:xfrm>
            <a:off x="1422400" y="6487885"/>
            <a:ext cx="3730171" cy="370115"/>
          </a:xfrm>
          <a:prstGeom prst="rect">
            <a:avLst/>
          </a:prstGeom>
          <a:noFill/>
        </p:spPr>
        <p:txBody>
          <a:bodyPr wrap="square" rtlCol="0">
            <a:spAutoFit/>
          </a:bodyPr>
          <a:lstStyle/>
          <a:p>
            <a:pPr algn="ctr"/>
            <a:r>
              <a:rPr lang="en-SG" b="1" dirty="0"/>
              <a:t>King Charles V</a:t>
            </a:r>
          </a:p>
        </p:txBody>
      </p:sp>
    </p:spTree>
    <p:extLst>
      <p:ext uri="{BB962C8B-B14F-4D97-AF65-F5344CB8AC3E}">
        <p14:creationId xmlns:p14="http://schemas.microsoft.com/office/powerpoint/2010/main" val="16775076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94793" y="0"/>
            <a:ext cx="3487214" cy="3956647"/>
          </a:xfrm>
          <a:prstGeom prst="rect">
            <a:avLst/>
          </a:prstGeom>
        </p:spPr>
      </p:pic>
      <p:pic>
        <p:nvPicPr>
          <p:cNvPr id="5" name="Picture 4"/>
          <p:cNvPicPr>
            <a:picLocks noChangeAspect="1"/>
          </p:cNvPicPr>
          <p:nvPr/>
        </p:nvPicPr>
        <p:blipFill>
          <a:blip r:embed="rId3"/>
          <a:stretch>
            <a:fillRect/>
          </a:stretch>
        </p:blipFill>
        <p:spPr>
          <a:xfrm>
            <a:off x="4182008" y="2292582"/>
            <a:ext cx="4096867" cy="3005588"/>
          </a:xfrm>
          <a:prstGeom prst="rect">
            <a:avLst/>
          </a:prstGeom>
        </p:spPr>
      </p:pic>
      <p:pic>
        <p:nvPicPr>
          <p:cNvPr id="6" name="Picture 5"/>
          <p:cNvPicPr>
            <a:picLocks noChangeAspect="1"/>
          </p:cNvPicPr>
          <p:nvPr/>
        </p:nvPicPr>
        <p:blipFill>
          <a:blip r:embed="rId4"/>
          <a:stretch>
            <a:fillRect/>
          </a:stretch>
        </p:blipFill>
        <p:spPr>
          <a:xfrm>
            <a:off x="8278875" y="3340303"/>
            <a:ext cx="3913126" cy="3517697"/>
          </a:xfrm>
          <a:prstGeom prst="rect">
            <a:avLst/>
          </a:prstGeom>
        </p:spPr>
      </p:pic>
      <p:sp>
        <p:nvSpPr>
          <p:cNvPr id="2" name="TextBox 1"/>
          <p:cNvSpPr txBox="1"/>
          <p:nvPr/>
        </p:nvSpPr>
        <p:spPr>
          <a:xfrm>
            <a:off x="4448628" y="500995"/>
            <a:ext cx="7416800" cy="1477328"/>
          </a:xfrm>
          <a:prstGeom prst="rect">
            <a:avLst/>
          </a:prstGeom>
          <a:noFill/>
        </p:spPr>
        <p:txBody>
          <a:bodyPr wrap="square" rtlCol="0">
            <a:spAutoFit/>
          </a:bodyPr>
          <a:lstStyle/>
          <a:p>
            <a:pPr algn="just"/>
            <a:r>
              <a:rPr lang="en-SG" dirty="0"/>
              <a:t>Spices became the most expensive and in demand commodity among Europeans because of their numerous uses.  Originally, they used them to preserve foods and keep them from spoiling.  Later they found out that spices have medicinal uses and may also be used for </a:t>
            </a:r>
            <a:r>
              <a:rPr lang="en-SG" dirty="0" err="1"/>
              <a:t>flavoring</a:t>
            </a:r>
            <a:r>
              <a:rPr lang="en-SG" dirty="0"/>
              <a:t>, </a:t>
            </a:r>
            <a:r>
              <a:rPr lang="en-SG" dirty="0" err="1"/>
              <a:t>coloring</a:t>
            </a:r>
            <a:r>
              <a:rPr lang="en-SG" dirty="0"/>
              <a:t> and as food additives.</a:t>
            </a:r>
          </a:p>
        </p:txBody>
      </p:sp>
      <p:sp>
        <p:nvSpPr>
          <p:cNvPr id="3" name="TextBox 2"/>
          <p:cNvSpPr txBox="1"/>
          <p:nvPr/>
        </p:nvSpPr>
        <p:spPr>
          <a:xfrm>
            <a:off x="812799" y="5602898"/>
            <a:ext cx="7271657" cy="646331"/>
          </a:xfrm>
          <a:prstGeom prst="rect">
            <a:avLst/>
          </a:prstGeom>
          <a:noFill/>
        </p:spPr>
        <p:txBody>
          <a:bodyPr wrap="square" rtlCol="0">
            <a:spAutoFit/>
          </a:bodyPr>
          <a:lstStyle/>
          <a:p>
            <a:pPr algn="just"/>
            <a:r>
              <a:rPr lang="en-SG" dirty="0"/>
              <a:t> Since it was a very lucrative commodity, many merchants aspired to monopolize its supply and distribution in the European markets. </a:t>
            </a:r>
          </a:p>
        </p:txBody>
      </p:sp>
    </p:spTree>
    <p:extLst>
      <p:ext uri="{BB962C8B-B14F-4D97-AF65-F5344CB8AC3E}">
        <p14:creationId xmlns:p14="http://schemas.microsoft.com/office/powerpoint/2010/main" val="1188789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1553" b="12056"/>
          <a:stretch/>
        </p:blipFill>
        <p:spPr>
          <a:xfrm>
            <a:off x="843931" y="304800"/>
            <a:ext cx="7214063" cy="4702629"/>
          </a:xfrm>
          <a:prstGeom prst="rect">
            <a:avLst/>
          </a:prstGeom>
        </p:spPr>
      </p:pic>
      <p:sp>
        <p:nvSpPr>
          <p:cNvPr id="4" name="TextBox 3"/>
          <p:cNvSpPr txBox="1"/>
          <p:nvPr/>
        </p:nvSpPr>
        <p:spPr>
          <a:xfrm>
            <a:off x="8273142" y="1393371"/>
            <a:ext cx="3730172" cy="1477328"/>
          </a:xfrm>
          <a:prstGeom prst="rect">
            <a:avLst/>
          </a:prstGeom>
          <a:noFill/>
        </p:spPr>
        <p:txBody>
          <a:bodyPr wrap="square" rtlCol="0">
            <a:spAutoFit/>
          </a:bodyPr>
          <a:lstStyle/>
          <a:p>
            <a:pPr algn="just"/>
            <a:r>
              <a:rPr lang="en-SG" dirty="0"/>
              <a:t>Asian goods reached Europe either via the Silk Road or the Arabian-Italian trade route.  Both are expensive and oftentimes disrupted by wars and natural calamities.</a:t>
            </a:r>
          </a:p>
        </p:txBody>
      </p:sp>
      <p:cxnSp>
        <p:nvCxnSpPr>
          <p:cNvPr id="6" name="Straight Arrow Connector 5"/>
          <p:cNvCxnSpPr>
            <a:stCxn id="4" idx="1"/>
          </p:cNvCxnSpPr>
          <p:nvPr/>
        </p:nvCxnSpPr>
        <p:spPr>
          <a:xfrm flipH="1" flipV="1">
            <a:off x="6154057" y="1886857"/>
            <a:ext cx="2119085" cy="245178"/>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43932" y="5371513"/>
            <a:ext cx="11159382" cy="1200329"/>
          </a:xfrm>
          <a:prstGeom prst="rect">
            <a:avLst/>
          </a:prstGeom>
          <a:noFill/>
        </p:spPr>
        <p:txBody>
          <a:bodyPr wrap="square" rtlCol="0">
            <a:spAutoFit/>
          </a:bodyPr>
          <a:lstStyle/>
          <a:p>
            <a:pPr algn="just"/>
            <a:r>
              <a:rPr lang="en-SG" dirty="0"/>
              <a:t>Since land routes were expensive and required consent of many powerful armed groups, Portugal explored the ocean as alternative way to the Spice Islands.  Prince Henry the Navigator of Portugal put up a maritime school that trained sailors who would later discover a sea route going to Southeast Asia via the Atlantic and Indian Ocean.  This route enabled them to trade directly with the producers of spices and other oriental goods.</a:t>
            </a:r>
          </a:p>
        </p:txBody>
      </p:sp>
      <p:cxnSp>
        <p:nvCxnSpPr>
          <p:cNvPr id="10" name="Straight Arrow Connector 9"/>
          <p:cNvCxnSpPr/>
          <p:nvPr/>
        </p:nvCxnSpPr>
        <p:spPr>
          <a:xfrm flipV="1">
            <a:off x="4450962" y="4005943"/>
            <a:ext cx="338752" cy="1383214"/>
          </a:xfrm>
          <a:prstGeom prst="straightConnector1">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7239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402286" y="841828"/>
            <a:ext cx="4615543" cy="5225144"/>
          </a:xfrm>
        </p:spPr>
        <p:txBody>
          <a:bodyPr>
            <a:normAutofit/>
          </a:bodyPr>
          <a:lstStyle/>
          <a:p>
            <a:pPr algn="just">
              <a:buFont typeface="Wingdings" panose="05000000000000000000" pitchFamily="2" charset="2"/>
              <a:buChar char="v"/>
            </a:pPr>
            <a:r>
              <a:rPr lang="en-SG" dirty="0"/>
              <a:t>The rivalry between Spain and Portugal in the Iberian Peninsula was exacerbated by trade as both were interested in exploring and developing trade. </a:t>
            </a:r>
          </a:p>
          <a:p>
            <a:pPr algn="just">
              <a:buFont typeface="Wingdings" panose="05000000000000000000" pitchFamily="2" charset="2"/>
              <a:buChar char="v"/>
            </a:pPr>
            <a:r>
              <a:rPr lang="en-SG" dirty="0"/>
              <a:t>Both were located in ideal places to start exploring Africa and to start thinking about trying to round Africa and find a way to  the Spice Islands in Asia.</a:t>
            </a:r>
          </a:p>
          <a:p>
            <a:pPr algn="just">
              <a:buFont typeface="Wingdings" panose="05000000000000000000" pitchFamily="2" charset="2"/>
              <a:buChar char="v"/>
            </a:pPr>
            <a:r>
              <a:rPr lang="en-SG" dirty="0"/>
              <a:t>The competition between Spain and Portugal became heated enough that the two countries had to get the pope to divide up the New World into parts that would be Spanish and parts that would be Portuguese.</a:t>
            </a:r>
          </a:p>
        </p:txBody>
      </p:sp>
      <p:pic>
        <p:nvPicPr>
          <p:cNvPr id="2" name="Picture 1"/>
          <p:cNvPicPr>
            <a:picLocks noChangeAspect="1"/>
          </p:cNvPicPr>
          <p:nvPr/>
        </p:nvPicPr>
        <p:blipFill>
          <a:blip r:embed="rId2"/>
          <a:stretch>
            <a:fillRect/>
          </a:stretch>
        </p:blipFill>
        <p:spPr>
          <a:xfrm>
            <a:off x="766204" y="986972"/>
            <a:ext cx="6447396" cy="4702629"/>
          </a:xfrm>
          <a:prstGeom prst="rect">
            <a:avLst/>
          </a:prstGeom>
        </p:spPr>
      </p:pic>
    </p:spTree>
    <p:extLst>
      <p:ext uri="{BB962C8B-B14F-4D97-AF65-F5344CB8AC3E}">
        <p14:creationId xmlns:p14="http://schemas.microsoft.com/office/powerpoint/2010/main" val="403112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6492" y="987276"/>
            <a:ext cx="4852308" cy="4247316"/>
          </a:xfrm>
        </p:spPr>
      </p:pic>
      <p:sp>
        <p:nvSpPr>
          <p:cNvPr id="5" name="TextBox 4"/>
          <p:cNvSpPr txBox="1"/>
          <p:nvPr/>
        </p:nvSpPr>
        <p:spPr>
          <a:xfrm>
            <a:off x="5638800" y="310168"/>
            <a:ext cx="6277429" cy="6124754"/>
          </a:xfrm>
          <a:prstGeom prst="rect">
            <a:avLst/>
          </a:prstGeom>
          <a:noFill/>
        </p:spPr>
        <p:txBody>
          <a:bodyPr wrap="square" rtlCol="0">
            <a:spAutoFit/>
          </a:bodyPr>
          <a:lstStyle/>
          <a:p>
            <a:pPr marL="285750" indent="-285750" algn="just">
              <a:buFont typeface="Wingdings" panose="05000000000000000000" pitchFamily="2" charset="2"/>
              <a:buChar char="v"/>
            </a:pPr>
            <a:r>
              <a:rPr lang="en-SG" sz="2200" dirty="0"/>
              <a:t>The Royal Crown of Spain supported the plan of Ferdinand Magellan to go to the east by sailing westward, a proposal that was not supported by Portugal.</a:t>
            </a:r>
          </a:p>
          <a:p>
            <a:pPr marL="285750" indent="-285750" algn="just">
              <a:buFont typeface="Wingdings" panose="05000000000000000000" pitchFamily="2" charset="2"/>
              <a:buChar char="v"/>
            </a:pPr>
            <a:r>
              <a:rPr lang="en-SG" sz="2200" dirty="0"/>
              <a:t>Along the way the expedition suffered natural and man-made challenges and out of the five ships that left Spain only three reached the Philippines.</a:t>
            </a:r>
          </a:p>
          <a:p>
            <a:pPr marL="285750" indent="-285750" algn="just">
              <a:buFont typeface="Wingdings" panose="05000000000000000000" pitchFamily="2" charset="2"/>
              <a:buChar char="v"/>
            </a:pPr>
            <a:r>
              <a:rPr lang="en-SG" sz="2200" dirty="0"/>
              <a:t>Magellan’s voyage was instrumental in introducing Christianity in the Philippines but it also cost his life after the Spaniards lost in the Battle of </a:t>
            </a:r>
            <a:r>
              <a:rPr lang="en-SG" sz="2200" dirty="0" err="1"/>
              <a:t>Mactan</a:t>
            </a:r>
            <a:r>
              <a:rPr lang="en-SG" sz="2200" dirty="0"/>
              <a:t>.</a:t>
            </a:r>
          </a:p>
          <a:p>
            <a:pPr marL="285750" indent="-285750" algn="just">
              <a:buFont typeface="Wingdings" panose="05000000000000000000" pitchFamily="2" charset="2"/>
              <a:buChar char="v"/>
            </a:pPr>
            <a:r>
              <a:rPr lang="en-SG" sz="2200" dirty="0"/>
              <a:t>With only two ships, the survivors of Magellan were able to reach the Spice Island and on September 7, 1522, Juan Sebastian </a:t>
            </a:r>
            <a:r>
              <a:rPr lang="en-SG" sz="2200" dirty="0" err="1"/>
              <a:t>Elcano</a:t>
            </a:r>
            <a:r>
              <a:rPr lang="en-SG" sz="2200" dirty="0"/>
              <a:t> and 17 more mighty survivors arrived in Spain aboard the ship Victoria.  </a:t>
            </a:r>
          </a:p>
          <a:p>
            <a:pPr marL="285750" indent="-285750" algn="just">
              <a:buFont typeface="Arial" panose="020B0604020202020204" pitchFamily="34" charset="0"/>
              <a:buChar char="•"/>
            </a:pPr>
            <a:endParaRPr lang="en-SG" dirty="0"/>
          </a:p>
        </p:txBody>
      </p:sp>
    </p:spTree>
    <p:extLst>
      <p:ext uri="{BB962C8B-B14F-4D97-AF65-F5344CB8AC3E}">
        <p14:creationId xmlns:p14="http://schemas.microsoft.com/office/powerpoint/2010/main" val="4258223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3533" y="581580"/>
            <a:ext cx="9144000" cy="2387600"/>
          </a:xfrm>
        </p:spPr>
        <p:txBody>
          <a:bodyPr>
            <a:noAutofit/>
          </a:bodyPr>
          <a:lstStyle/>
          <a:p>
            <a:pPr algn="ctr"/>
            <a:r>
              <a:rPr lang="en-PH" sz="5400" b="1" dirty="0">
                <a:solidFill>
                  <a:schemeClr val="tx1"/>
                </a:solidFill>
                <a:latin typeface="Arial Black" panose="020B0A04020102020204" pitchFamily="34" charset="0"/>
              </a:rPr>
              <a:t>First Voyage </a:t>
            </a:r>
            <a:br>
              <a:rPr lang="en-PH" sz="5400" b="1" dirty="0">
                <a:solidFill>
                  <a:schemeClr val="tx1"/>
                </a:solidFill>
                <a:latin typeface="Arial Black" panose="020B0A04020102020204" pitchFamily="34" charset="0"/>
              </a:rPr>
            </a:br>
            <a:r>
              <a:rPr lang="en-PH" sz="5400" b="1" dirty="0">
                <a:solidFill>
                  <a:schemeClr val="tx1"/>
                </a:solidFill>
                <a:latin typeface="Arial Black" panose="020B0A04020102020204" pitchFamily="34" charset="0"/>
              </a:rPr>
              <a:t>around the </a:t>
            </a:r>
            <a:br>
              <a:rPr lang="en-PH" sz="5400" b="1" dirty="0">
                <a:solidFill>
                  <a:schemeClr val="tx1"/>
                </a:solidFill>
                <a:latin typeface="Arial Black" panose="020B0A04020102020204" pitchFamily="34" charset="0"/>
              </a:rPr>
            </a:br>
            <a:r>
              <a:rPr lang="en-PH" sz="5400" b="1" dirty="0">
                <a:solidFill>
                  <a:schemeClr val="tx1"/>
                </a:solidFill>
                <a:latin typeface="Arial Black" panose="020B0A04020102020204" pitchFamily="34" charset="0"/>
              </a:rPr>
              <a:t>World</a:t>
            </a:r>
          </a:p>
        </p:txBody>
      </p:sp>
      <p:sp>
        <p:nvSpPr>
          <p:cNvPr id="3" name="Subtitle 2"/>
          <p:cNvSpPr>
            <a:spLocks noGrp="1"/>
          </p:cNvSpPr>
          <p:nvPr>
            <p:ph type="subTitle" idx="1"/>
          </p:nvPr>
        </p:nvSpPr>
        <p:spPr>
          <a:xfrm>
            <a:off x="1219200" y="3276112"/>
            <a:ext cx="10752667" cy="3570801"/>
          </a:xfrm>
        </p:spPr>
        <p:txBody>
          <a:bodyPr>
            <a:normAutofit/>
          </a:bodyPr>
          <a:lstStyle/>
          <a:p>
            <a:pPr algn="ctr"/>
            <a:r>
              <a:rPr lang="en-PH" sz="3700" b="1" dirty="0">
                <a:solidFill>
                  <a:schemeClr val="tx1"/>
                </a:solidFill>
              </a:rPr>
              <a:t>			Antonio </a:t>
            </a:r>
            <a:r>
              <a:rPr lang="en-PH" sz="3700" b="1" dirty="0" err="1">
                <a:solidFill>
                  <a:schemeClr val="tx1"/>
                </a:solidFill>
              </a:rPr>
              <a:t>Pigafetta</a:t>
            </a:r>
            <a:endParaRPr lang="en-PH" sz="3700" b="1" dirty="0">
              <a:solidFill>
                <a:schemeClr val="tx1"/>
              </a:solidFill>
            </a:endParaRPr>
          </a:p>
          <a:p>
            <a:endParaRPr lang="en-PH" dirty="0"/>
          </a:p>
          <a:p>
            <a:pPr algn="l"/>
            <a:endParaRPr lang="en-PH" sz="2800" dirty="0"/>
          </a:p>
          <a:p>
            <a:pPr algn="l"/>
            <a:endParaRPr lang="en-PH" sz="2800" dirty="0"/>
          </a:p>
        </p:txBody>
      </p:sp>
      <p:sp>
        <p:nvSpPr>
          <p:cNvPr id="4" name="AutoShape 2" descr="Image result for Voyage around the world"/>
          <p:cNvSpPr>
            <a:spLocks noChangeAspect="1" noChangeArrowheads="1"/>
          </p:cNvSpPr>
          <p:nvPr/>
        </p:nvSpPr>
        <p:spPr bwMode="auto">
          <a:xfrm>
            <a:off x="1219200" y="1062567"/>
            <a:ext cx="3149600" cy="314961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H"/>
          </a:p>
        </p:txBody>
      </p:sp>
      <p:sp>
        <p:nvSpPr>
          <p:cNvPr id="5" name="AutoShape 4" descr="Image result for Voyage around the worl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H"/>
          </a:p>
        </p:txBody>
      </p:sp>
    </p:spTree>
    <p:extLst>
      <p:ext uri="{BB962C8B-B14F-4D97-AF65-F5344CB8AC3E}">
        <p14:creationId xmlns:p14="http://schemas.microsoft.com/office/powerpoint/2010/main" val="1760211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About the book…</a:t>
            </a:r>
          </a:p>
        </p:txBody>
      </p:sp>
      <p:sp>
        <p:nvSpPr>
          <p:cNvPr id="3" name="Content Placeholder 2"/>
          <p:cNvSpPr>
            <a:spLocks noGrp="1"/>
          </p:cNvSpPr>
          <p:nvPr>
            <p:ph idx="1"/>
          </p:nvPr>
        </p:nvSpPr>
        <p:spPr>
          <a:xfrm>
            <a:off x="4131733" y="1388533"/>
            <a:ext cx="7653867" cy="5147734"/>
          </a:xfrm>
        </p:spPr>
        <p:txBody>
          <a:bodyPr/>
          <a:lstStyle/>
          <a:p>
            <a:pPr marL="285750" indent="-285750" algn="just">
              <a:buFont typeface="Wingdings" panose="05000000000000000000" pitchFamily="2" charset="2"/>
              <a:buChar char="v"/>
            </a:pPr>
            <a:r>
              <a:rPr lang="en-SG" dirty="0"/>
              <a:t>Antonio </a:t>
            </a:r>
            <a:r>
              <a:rPr lang="en-SG" dirty="0" err="1"/>
              <a:t>Pigafetta</a:t>
            </a:r>
            <a:r>
              <a:rPr lang="en-SG" dirty="0"/>
              <a:t> was one of the survivors who kept a journal that became the main source about the first encounter of the Spaniards and the Filipinos.  </a:t>
            </a:r>
          </a:p>
          <a:p>
            <a:pPr marL="285750" indent="-285750" algn="just">
              <a:buFont typeface="Wingdings" panose="05000000000000000000" pitchFamily="2" charset="2"/>
              <a:buChar char="v"/>
            </a:pPr>
            <a:r>
              <a:rPr lang="en-US" dirty="0"/>
              <a:t>The original journal of </a:t>
            </a:r>
            <a:r>
              <a:rPr lang="en-US" dirty="0" err="1"/>
              <a:t>Pigafetta</a:t>
            </a:r>
            <a:r>
              <a:rPr lang="en-US" dirty="0"/>
              <a:t> did not survive in history and what was handed down to us are copies of the manuscript that never came out of the press during his life time. </a:t>
            </a:r>
          </a:p>
          <a:p>
            <a:pPr marL="285750" indent="-285750" algn="just">
              <a:buFont typeface="Wingdings" panose="05000000000000000000" pitchFamily="2" charset="2"/>
              <a:buChar char="v"/>
            </a:pPr>
            <a:r>
              <a:rPr lang="en-US" dirty="0"/>
              <a:t>Three of them were in French and two are kept in the </a:t>
            </a:r>
            <a:r>
              <a:rPr lang="en-US" dirty="0" err="1"/>
              <a:t>Bibliotheque</a:t>
            </a:r>
            <a:r>
              <a:rPr lang="en-US" dirty="0"/>
              <a:t> </a:t>
            </a:r>
            <a:r>
              <a:rPr lang="en-US" dirty="0" err="1"/>
              <a:t>Nationale</a:t>
            </a:r>
            <a:r>
              <a:rPr lang="en-US" dirty="0"/>
              <a:t> in Paris.</a:t>
            </a:r>
          </a:p>
          <a:p>
            <a:pPr marL="285750" indent="-285750" algn="just">
              <a:buFont typeface="Wingdings" panose="05000000000000000000" pitchFamily="2" charset="2"/>
              <a:buChar char="v"/>
            </a:pPr>
            <a:r>
              <a:rPr lang="en-US" dirty="0"/>
              <a:t> The third one was originally owned by the British Collector Sir Thomas </a:t>
            </a:r>
            <a:r>
              <a:rPr lang="en-US" dirty="0" err="1"/>
              <a:t>Phillipp</a:t>
            </a:r>
            <a:r>
              <a:rPr lang="en-US" dirty="0"/>
              <a:t>.  </a:t>
            </a:r>
          </a:p>
          <a:p>
            <a:pPr marL="285750" indent="-285750" algn="just">
              <a:buFont typeface="Wingdings" panose="05000000000000000000" pitchFamily="2" charset="2"/>
              <a:buChar char="v"/>
            </a:pPr>
            <a:r>
              <a:rPr lang="en-US" dirty="0"/>
              <a:t>Later, </a:t>
            </a:r>
            <a:r>
              <a:rPr lang="en-US" dirty="0" err="1"/>
              <a:t>Beinecke</a:t>
            </a:r>
            <a:r>
              <a:rPr lang="en-US" dirty="0"/>
              <a:t> Rare Book bought it and it is now kept in the Manuscript Library of Yale University in New Haven. </a:t>
            </a:r>
            <a:endParaRPr lang="en-SG" dirty="0"/>
          </a:p>
          <a:p>
            <a:pPr marL="0" indent="0">
              <a:buNone/>
            </a:pPr>
            <a:endParaRPr lang="en-PH"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864" y="1503890"/>
            <a:ext cx="3326872" cy="4999398"/>
          </a:xfrm>
          <a:prstGeom prst="rect">
            <a:avLst/>
          </a:prstGeom>
        </p:spPr>
      </p:pic>
    </p:spTree>
    <p:extLst>
      <p:ext uri="{BB962C8B-B14F-4D97-AF65-F5344CB8AC3E}">
        <p14:creationId xmlns:p14="http://schemas.microsoft.com/office/powerpoint/2010/main" val="62346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About the book…</a:t>
            </a:r>
          </a:p>
        </p:txBody>
      </p:sp>
      <p:sp>
        <p:nvSpPr>
          <p:cNvPr id="3" name="Content Placeholder 2"/>
          <p:cNvSpPr>
            <a:spLocks noGrp="1"/>
          </p:cNvSpPr>
          <p:nvPr>
            <p:ph idx="1"/>
          </p:nvPr>
        </p:nvSpPr>
        <p:spPr>
          <a:xfrm>
            <a:off x="4131733" y="1388533"/>
            <a:ext cx="7653867" cy="5147734"/>
          </a:xfrm>
        </p:spPr>
        <p:txBody>
          <a:bodyPr/>
          <a:lstStyle/>
          <a:p>
            <a:pPr>
              <a:buFont typeface="Wingdings" panose="05000000000000000000" pitchFamily="2" charset="2"/>
              <a:buChar char="v"/>
            </a:pPr>
            <a:r>
              <a:rPr lang="en-US" sz="2200" dirty="0"/>
              <a:t>The fourth copy was written in mixed Italian, Spanish and Venetian language and could be found in Ambrosian Library in Milan.  </a:t>
            </a:r>
          </a:p>
          <a:p>
            <a:pPr>
              <a:buFont typeface="Wingdings" panose="05000000000000000000" pitchFamily="2" charset="2"/>
              <a:buChar char="v"/>
            </a:pPr>
            <a:r>
              <a:rPr lang="en-US" sz="2200" dirty="0"/>
              <a:t>In 1800, Carlo Amoretti published an Italian version of it and the following year a French version came out in Paris.  </a:t>
            </a:r>
          </a:p>
          <a:p>
            <a:pPr>
              <a:buFont typeface="Wingdings" panose="05000000000000000000" pitchFamily="2" charset="2"/>
              <a:buChar char="v"/>
            </a:pPr>
            <a:r>
              <a:rPr lang="en-US" sz="2200" dirty="0"/>
              <a:t>Pinkerton of his part translated it to English and published it in 1819.  </a:t>
            </a:r>
          </a:p>
          <a:p>
            <a:pPr>
              <a:buFont typeface="Wingdings" panose="05000000000000000000" pitchFamily="2" charset="2"/>
              <a:buChar char="v"/>
            </a:pPr>
            <a:r>
              <a:rPr lang="en-US" sz="2200" dirty="0"/>
              <a:t>James A. Richardson made his own English version of the Ambrosian copy and it appeared in </a:t>
            </a:r>
            <a:r>
              <a:rPr lang="en-US" sz="2200" i="1" dirty="0"/>
              <a:t>The Philippine Islands.  </a:t>
            </a:r>
          </a:p>
          <a:p>
            <a:pPr>
              <a:buFont typeface="Wingdings" panose="05000000000000000000" pitchFamily="2" charset="2"/>
              <a:buChar char="v"/>
            </a:pPr>
            <a:r>
              <a:rPr lang="en-US" sz="2200" dirty="0"/>
              <a:t>This is the copy the is widely circulated in the Philippines.  </a:t>
            </a:r>
            <a:endParaRPr lang="en-PH" sz="2200" dirty="0"/>
          </a:p>
          <a:p>
            <a:pPr marL="0" indent="0">
              <a:buNone/>
            </a:pPr>
            <a:endParaRPr lang="en-PH" dirty="0"/>
          </a:p>
          <a:p>
            <a:pPr marL="0" indent="0">
              <a:buNone/>
            </a:pPr>
            <a:endParaRPr lang="en-PH"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797" y="1503890"/>
            <a:ext cx="3326872" cy="4999398"/>
          </a:xfrm>
          <a:prstGeom prst="rect">
            <a:avLst/>
          </a:prstGeom>
        </p:spPr>
      </p:pic>
    </p:spTree>
    <p:extLst>
      <p:ext uri="{BB962C8B-B14F-4D97-AF65-F5344CB8AC3E}">
        <p14:creationId xmlns:p14="http://schemas.microsoft.com/office/powerpoint/2010/main" val="34211205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About the book…</a:t>
            </a:r>
          </a:p>
        </p:txBody>
      </p:sp>
      <p:sp>
        <p:nvSpPr>
          <p:cNvPr id="3" name="Content Placeholder 2"/>
          <p:cNvSpPr>
            <a:spLocks noGrp="1"/>
          </p:cNvSpPr>
          <p:nvPr>
            <p:ph idx="1"/>
          </p:nvPr>
        </p:nvSpPr>
        <p:spPr>
          <a:xfrm>
            <a:off x="4368800" y="1388532"/>
            <a:ext cx="7416800" cy="5469467"/>
          </a:xfrm>
        </p:spPr>
        <p:txBody>
          <a:bodyPr/>
          <a:lstStyle/>
          <a:p>
            <a:pPr marL="285750" indent="-285750" algn="just">
              <a:buFont typeface="Wingdings" panose="05000000000000000000" pitchFamily="2" charset="2"/>
              <a:buChar char="v"/>
            </a:pPr>
            <a:r>
              <a:rPr lang="en-SG" sz="2200" dirty="0" err="1"/>
              <a:t>Pigafetta’s</a:t>
            </a:r>
            <a:r>
              <a:rPr lang="en-SG" sz="2200" dirty="0"/>
              <a:t> travelogue contributed immensely to the enrichment of Philippine historiography.</a:t>
            </a:r>
          </a:p>
          <a:p>
            <a:pPr marL="285750" indent="-285750" algn="just">
              <a:buFont typeface="Wingdings" panose="05000000000000000000" pitchFamily="2" charset="2"/>
              <a:buChar char="v"/>
            </a:pPr>
            <a:r>
              <a:rPr lang="en-SG" sz="2200" dirty="0"/>
              <a:t>His writing described vividly the physical appearance, social life, religious beliefs and cultural practices of the people they encountered in the islands of Samar, Leyte and Cebu. </a:t>
            </a:r>
          </a:p>
          <a:p>
            <a:pPr marL="285750" indent="-285750" algn="just">
              <a:buFont typeface="Wingdings" panose="05000000000000000000" pitchFamily="2" charset="2"/>
              <a:buChar char="v"/>
            </a:pPr>
            <a:r>
              <a:rPr lang="en-SG" sz="2200" dirty="0"/>
              <a:t> His account also contains information about the economic activities of the local folks and the goods they offered for trade. </a:t>
            </a:r>
          </a:p>
          <a:p>
            <a:pPr marL="285750" indent="-285750" algn="just">
              <a:buFont typeface="Wingdings" panose="05000000000000000000" pitchFamily="2" charset="2"/>
              <a:buChar char="v"/>
            </a:pPr>
            <a:r>
              <a:rPr lang="en-SG" sz="2200" dirty="0"/>
              <a:t>He got all this information through the help Enrique de </a:t>
            </a:r>
            <a:r>
              <a:rPr lang="en-SG" sz="2200" dirty="0" err="1"/>
              <a:t>Malaccca</a:t>
            </a:r>
            <a:r>
              <a:rPr lang="en-SG" sz="2200" dirty="0"/>
              <a:t>, Magellan’s slave/interpreter. </a:t>
            </a:r>
          </a:p>
          <a:p>
            <a:pPr marL="285750" indent="-285750" algn="just">
              <a:buFont typeface="Wingdings" panose="05000000000000000000" pitchFamily="2" charset="2"/>
              <a:buChar char="v"/>
            </a:pPr>
            <a:r>
              <a:rPr lang="en-SG" sz="2200" dirty="0"/>
              <a:t>Lastly, </a:t>
            </a:r>
            <a:r>
              <a:rPr lang="en-SG" sz="2200" dirty="0" err="1"/>
              <a:t>Pigafetta</a:t>
            </a:r>
            <a:r>
              <a:rPr lang="en-SG" sz="2200" dirty="0"/>
              <a:t> gave us an eyewitness account of the Battle of </a:t>
            </a:r>
            <a:r>
              <a:rPr lang="en-SG" sz="2200" dirty="0" err="1"/>
              <a:t>Mactan</a:t>
            </a:r>
            <a:r>
              <a:rPr lang="en-SG" sz="2200" dirty="0"/>
              <a:t> which resulted to the death of Magellan and him getting wounded. </a:t>
            </a:r>
          </a:p>
          <a:p>
            <a:pPr marL="0" indent="0">
              <a:buNone/>
            </a:pPr>
            <a:endParaRPr lang="en-PH"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395" y="1503890"/>
            <a:ext cx="3326872" cy="4999398"/>
          </a:xfrm>
          <a:prstGeom prst="rect">
            <a:avLst/>
          </a:prstGeom>
        </p:spPr>
      </p:pic>
    </p:spTree>
    <p:extLst>
      <p:ext uri="{BB962C8B-B14F-4D97-AF65-F5344CB8AC3E}">
        <p14:creationId xmlns:p14="http://schemas.microsoft.com/office/powerpoint/2010/main" val="2161784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43100" y="3047203"/>
            <a:ext cx="8229600" cy="1731982"/>
          </a:xfrm>
        </p:spPr>
        <p:txBody>
          <a:bodyPr>
            <a:normAutofit fontScale="90000"/>
          </a:bodyPr>
          <a:lstStyle/>
          <a:p>
            <a:r>
              <a:rPr lang="en-PH" dirty="0"/>
              <a:t>ANALYSIS of the Important HISTORICAL</a:t>
            </a:r>
            <a:br>
              <a:rPr lang="en-PH" dirty="0"/>
            </a:br>
            <a:r>
              <a:rPr lang="en-PH" dirty="0"/>
              <a:t>INFORMATION</a:t>
            </a:r>
          </a:p>
        </p:txBody>
      </p:sp>
      <p:sp>
        <p:nvSpPr>
          <p:cNvPr id="3" name="Subtitle 2"/>
          <p:cNvSpPr>
            <a:spLocks noGrp="1"/>
          </p:cNvSpPr>
          <p:nvPr>
            <p:ph type="subTitle" idx="1"/>
          </p:nvPr>
        </p:nvSpPr>
        <p:spPr>
          <a:xfrm>
            <a:off x="2167467" y="4428262"/>
            <a:ext cx="7543800" cy="1752600"/>
          </a:xfrm>
        </p:spPr>
        <p:txBody>
          <a:bodyPr>
            <a:normAutofit/>
          </a:bodyPr>
          <a:lstStyle/>
          <a:p>
            <a:endParaRPr lang="en-PH" sz="3600" b="1" dirty="0"/>
          </a:p>
          <a:p>
            <a:r>
              <a:rPr lang="en-PH" sz="3600" b="1" dirty="0"/>
              <a:t> ROMULO ‘IKIR’ LANUGAN</a:t>
            </a:r>
          </a:p>
        </p:txBody>
      </p:sp>
    </p:spTree>
    <p:extLst>
      <p:ext uri="{BB962C8B-B14F-4D97-AF65-F5344CB8AC3E}">
        <p14:creationId xmlns:p14="http://schemas.microsoft.com/office/powerpoint/2010/main" val="9106620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sz="4000" dirty="0">
                <a:latin typeface="Brush Script MT" pitchFamily="66" charset="0"/>
              </a:rPr>
              <a:t>Introduction</a:t>
            </a:r>
          </a:p>
        </p:txBody>
      </p:sp>
      <p:sp>
        <p:nvSpPr>
          <p:cNvPr id="3" name="Content Placeholder 2"/>
          <p:cNvSpPr>
            <a:spLocks noGrp="1"/>
          </p:cNvSpPr>
          <p:nvPr>
            <p:ph idx="1"/>
          </p:nvPr>
        </p:nvSpPr>
        <p:spPr>
          <a:xfrm>
            <a:off x="2533443" y="1807362"/>
            <a:ext cx="7125112" cy="4288639"/>
          </a:xfrm>
        </p:spPr>
        <p:txBody>
          <a:bodyPr>
            <a:normAutofit/>
          </a:bodyPr>
          <a:lstStyle/>
          <a:p>
            <a:pPr marL="0" indent="0" algn="just">
              <a:buNone/>
            </a:pPr>
            <a:r>
              <a:rPr lang="en-PH" dirty="0"/>
              <a:t>	All information that can be gleaned from the account of Antonio </a:t>
            </a:r>
            <a:r>
              <a:rPr lang="en-PH" dirty="0" err="1"/>
              <a:t>Pigafetta</a:t>
            </a:r>
            <a:r>
              <a:rPr lang="en-PH" dirty="0"/>
              <a:t> in his book, “ First Voyage Around the World” is written from the perspective of the writer/author who is a European (Italian in particular) and therefore a view from the outsider and it should be understood in the context of the time. Some descriptions of our ancestors; the way the treat visitors, their homes, their customs and traditions, foods, and others, are explicitly described and others are not for these are new to the knowledge of the colonizers. For this, one should be careful for some of these information are described in a way that it needs to be </a:t>
            </a:r>
            <a:r>
              <a:rPr lang="en-PH" dirty="0" err="1"/>
              <a:t>analyzed</a:t>
            </a:r>
            <a:r>
              <a:rPr lang="en-PH" dirty="0"/>
              <a:t> using both perspectives, European and our own (i.e. words and terminologies). Furthermore, for it is more fitting, that the “</a:t>
            </a:r>
            <a:r>
              <a:rPr lang="en-PH" dirty="0" err="1"/>
              <a:t>pantayong</a:t>
            </a:r>
            <a:r>
              <a:rPr lang="en-PH" dirty="0"/>
              <a:t> </a:t>
            </a:r>
            <a:r>
              <a:rPr lang="en-PH" dirty="0" err="1"/>
              <a:t>pananaw</a:t>
            </a:r>
            <a:r>
              <a:rPr lang="en-PH" dirty="0"/>
              <a:t>” is employed for the presentation of the analysis. </a:t>
            </a:r>
          </a:p>
        </p:txBody>
      </p:sp>
    </p:spTree>
    <p:extLst>
      <p:ext uri="{BB962C8B-B14F-4D97-AF65-F5344CB8AC3E}">
        <p14:creationId xmlns:p14="http://schemas.microsoft.com/office/powerpoint/2010/main" val="11807361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57401" y="675725"/>
            <a:ext cx="7601155" cy="924475"/>
          </a:xfrm>
        </p:spPr>
        <p:txBody>
          <a:bodyPr>
            <a:normAutofit fontScale="90000"/>
          </a:bodyPr>
          <a:lstStyle/>
          <a:p>
            <a:r>
              <a:rPr lang="en-PH" sz="4000" dirty="0">
                <a:latin typeface="Brush Script MT" pitchFamily="66" charset="0"/>
              </a:rPr>
              <a:t>Personal Touch!</a:t>
            </a:r>
            <a:br>
              <a:rPr lang="en-PH" sz="4000" dirty="0">
                <a:latin typeface="Brush Script MT" pitchFamily="66" charset="0"/>
              </a:rPr>
            </a:br>
            <a:r>
              <a:rPr lang="en-PH" sz="4000" dirty="0">
                <a:latin typeface="Brush Script MT" pitchFamily="66" charset="0"/>
              </a:rPr>
              <a:t>(Important personages cited in the document)</a:t>
            </a:r>
          </a:p>
        </p:txBody>
      </p:sp>
      <p:sp>
        <p:nvSpPr>
          <p:cNvPr id="2" name="Content Placeholder 1"/>
          <p:cNvSpPr>
            <a:spLocks noGrp="1"/>
          </p:cNvSpPr>
          <p:nvPr>
            <p:ph idx="1"/>
          </p:nvPr>
        </p:nvSpPr>
        <p:spPr>
          <a:xfrm>
            <a:off x="1905001" y="2248348"/>
            <a:ext cx="4800600" cy="4000053"/>
          </a:xfrm>
        </p:spPr>
        <p:txBody>
          <a:bodyPr>
            <a:normAutofit lnSpcReduction="10000"/>
          </a:bodyPr>
          <a:lstStyle/>
          <a:p>
            <a:r>
              <a:rPr lang="en-PH" i="1" dirty="0"/>
              <a:t>Ferdinand Magellan </a:t>
            </a:r>
            <a:r>
              <a:rPr lang="en-PH" dirty="0"/>
              <a:t>(</a:t>
            </a:r>
            <a:r>
              <a:rPr lang="en-PH" dirty="0" err="1"/>
              <a:t>Portugese</a:t>
            </a:r>
            <a:r>
              <a:rPr lang="en-PH" dirty="0"/>
              <a:t> – </a:t>
            </a:r>
            <a:r>
              <a:rPr lang="en-PH" dirty="0" err="1"/>
              <a:t>Fernao</a:t>
            </a:r>
            <a:r>
              <a:rPr lang="en-PH" dirty="0"/>
              <a:t> de </a:t>
            </a:r>
            <a:r>
              <a:rPr lang="en-PH" dirty="0" err="1"/>
              <a:t>Magalhaes</a:t>
            </a:r>
            <a:r>
              <a:rPr lang="en-PH" dirty="0"/>
              <a:t>) – captain-general (leader) of the expedition</a:t>
            </a:r>
          </a:p>
          <a:p>
            <a:r>
              <a:rPr lang="en-PH" i="1" dirty="0"/>
              <a:t>Antonio </a:t>
            </a:r>
            <a:r>
              <a:rPr lang="en-PH" i="1" dirty="0" err="1"/>
              <a:t>Pigafetta</a:t>
            </a:r>
            <a:r>
              <a:rPr lang="en-PH" i="1" dirty="0"/>
              <a:t> </a:t>
            </a:r>
            <a:r>
              <a:rPr lang="en-PH" dirty="0"/>
              <a:t>(Italian) – official chronicler of the expedition</a:t>
            </a:r>
          </a:p>
          <a:p>
            <a:r>
              <a:rPr lang="en-PH" b="1" i="1" dirty="0" err="1"/>
              <a:t>Raia</a:t>
            </a:r>
            <a:r>
              <a:rPr lang="en-PH" b="1" i="1" dirty="0"/>
              <a:t> </a:t>
            </a:r>
            <a:r>
              <a:rPr lang="en-PH" b="1" i="1" dirty="0" err="1"/>
              <a:t>Colambu</a:t>
            </a:r>
            <a:r>
              <a:rPr lang="en-PH" dirty="0"/>
              <a:t> (Raja </a:t>
            </a:r>
            <a:r>
              <a:rPr lang="en-PH" dirty="0" err="1"/>
              <a:t>Kulambu</a:t>
            </a:r>
            <a:r>
              <a:rPr lang="en-PH" dirty="0"/>
              <a:t>) – king of </a:t>
            </a:r>
            <a:r>
              <a:rPr lang="en-PH" dirty="0" err="1"/>
              <a:t>Mazaua</a:t>
            </a:r>
            <a:r>
              <a:rPr lang="en-PH" dirty="0"/>
              <a:t> (</a:t>
            </a:r>
            <a:r>
              <a:rPr lang="en-PH" dirty="0" err="1"/>
              <a:t>Limasawa</a:t>
            </a:r>
            <a:r>
              <a:rPr lang="en-PH" dirty="0"/>
              <a:t>)</a:t>
            </a:r>
          </a:p>
          <a:p>
            <a:r>
              <a:rPr lang="en-PH" b="1" i="1" dirty="0" err="1"/>
              <a:t>Raia</a:t>
            </a:r>
            <a:r>
              <a:rPr lang="en-PH" b="1" i="1" dirty="0"/>
              <a:t> </a:t>
            </a:r>
            <a:r>
              <a:rPr lang="en-PH" b="1" i="1" dirty="0" err="1"/>
              <a:t>Siaui</a:t>
            </a:r>
            <a:r>
              <a:rPr lang="en-PH" b="1" i="1" dirty="0"/>
              <a:t> </a:t>
            </a:r>
            <a:r>
              <a:rPr lang="en-PH" dirty="0"/>
              <a:t>(Raja </a:t>
            </a:r>
            <a:r>
              <a:rPr lang="en-PH" dirty="0" err="1"/>
              <a:t>Siagu</a:t>
            </a:r>
            <a:r>
              <a:rPr lang="en-PH" dirty="0"/>
              <a:t>) – king of </a:t>
            </a:r>
            <a:r>
              <a:rPr lang="en-PH" dirty="0" err="1"/>
              <a:t>Butuan</a:t>
            </a:r>
            <a:endParaRPr lang="en-PH" dirty="0"/>
          </a:p>
          <a:p>
            <a:r>
              <a:rPr lang="en-PH" b="1" i="1" dirty="0" err="1"/>
              <a:t>Raia</a:t>
            </a:r>
            <a:r>
              <a:rPr lang="en-PH" b="1" i="1" dirty="0"/>
              <a:t> </a:t>
            </a:r>
            <a:r>
              <a:rPr lang="en-PH" b="1" i="1" dirty="0" err="1"/>
              <a:t>Humabon</a:t>
            </a:r>
            <a:r>
              <a:rPr lang="en-PH" b="1" i="1" dirty="0"/>
              <a:t> </a:t>
            </a:r>
            <a:r>
              <a:rPr lang="en-PH" dirty="0"/>
              <a:t>– king of </a:t>
            </a:r>
            <a:r>
              <a:rPr lang="en-PH" dirty="0" err="1"/>
              <a:t>Zubu</a:t>
            </a:r>
            <a:r>
              <a:rPr lang="en-PH" dirty="0"/>
              <a:t> (Cebu)</a:t>
            </a:r>
          </a:p>
          <a:p>
            <a:r>
              <a:rPr lang="en-PH" b="1" i="1" dirty="0" err="1"/>
              <a:t>Raia</a:t>
            </a:r>
            <a:r>
              <a:rPr lang="en-PH" b="1" i="1" dirty="0"/>
              <a:t> </a:t>
            </a:r>
            <a:r>
              <a:rPr lang="en-PH" b="1" i="1" dirty="0" err="1"/>
              <a:t>Cilapulapu</a:t>
            </a:r>
            <a:r>
              <a:rPr lang="en-PH" b="1" i="1" dirty="0"/>
              <a:t> </a:t>
            </a:r>
            <a:r>
              <a:rPr lang="en-PH" dirty="0"/>
              <a:t>and </a:t>
            </a:r>
            <a:r>
              <a:rPr lang="en-PH" b="1" i="1" dirty="0" err="1"/>
              <a:t>Raia</a:t>
            </a:r>
            <a:r>
              <a:rPr lang="en-PH" b="1" i="1" dirty="0"/>
              <a:t> </a:t>
            </a:r>
            <a:r>
              <a:rPr lang="en-PH" b="1" i="1" dirty="0" err="1"/>
              <a:t>Zula</a:t>
            </a:r>
            <a:r>
              <a:rPr lang="en-PH" b="1" i="1" dirty="0"/>
              <a:t> </a:t>
            </a:r>
            <a:r>
              <a:rPr lang="en-PH" dirty="0"/>
              <a:t>-  chiefs (kings) of </a:t>
            </a:r>
            <a:r>
              <a:rPr lang="en-PH" dirty="0" err="1"/>
              <a:t>Matan</a:t>
            </a:r>
            <a:r>
              <a:rPr lang="en-PH" dirty="0"/>
              <a:t> (</a:t>
            </a:r>
            <a:r>
              <a:rPr lang="en-PH" dirty="0" err="1"/>
              <a:t>Mactan</a:t>
            </a:r>
            <a:r>
              <a:rPr lang="en-PH" dirty="0"/>
              <a:t>)</a:t>
            </a:r>
          </a:p>
          <a:p>
            <a:endParaRPr lang="en-PH" dirty="0"/>
          </a:p>
        </p:txBody>
      </p:sp>
      <p:pic>
        <p:nvPicPr>
          <p:cNvPr id="1026" name="Picture 2" descr="D:\users.data2\Documents\pix.readings.phil.hist\raja kulamb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905000"/>
            <a:ext cx="1600200" cy="187720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users.data2\Documents\pix.readings.phil.hist\downloa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8200" y="1933433"/>
            <a:ext cx="1809750" cy="27147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users.data2\Documents\pix.readings.phil.hist\lapulapu.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3782206"/>
            <a:ext cx="1905000" cy="25908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D:\users.data2\Documents\pix.readings.phil.hist\siagu.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63002" y="4648200"/>
            <a:ext cx="1504949" cy="1684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03282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PH" sz="4000" dirty="0">
                <a:latin typeface="Brush Script MT" pitchFamily="66" charset="0"/>
              </a:rPr>
              <a:t>Latitudes and Leagues! </a:t>
            </a:r>
            <a:br>
              <a:rPr lang="en-PH" sz="4000" dirty="0">
                <a:latin typeface="Brush Script MT" pitchFamily="66" charset="0"/>
              </a:rPr>
            </a:br>
            <a:r>
              <a:rPr lang="en-PH" sz="4000" dirty="0">
                <a:latin typeface="Brush Script MT" pitchFamily="66" charset="0"/>
              </a:rPr>
              <a:t>(Geographical Position of the Islands)</a:t>
            </a:r>
          </a:p>
        </p:txBody>
      </p:sp>
      <p:sp>
        <p:nvSpPr>
          <p:cNvPr id="2" name="Content Placeholder 1"/>
          <p:cNvSpPr>
            <a:spLocks noGrp="1"/>
          </p:cNvSpPr>
          <p:nvPr>
            <p:ph idx="1"/>
          </p:nvPr>
        </p:nvSpPr>
        <p:spPr>
          <a:xfrm>
            <a:off x="1981202" y="1807362"/>
            <a:ext cx="4648199" cy="4051437"/>
          </a:xfrm>
        </p:spPr>
        <p:txBody>
          <a:bodyPr>
            <a:normAutofit lnSpcReduction="10000"/>
          </a:bodyPr>
          <a:lstStyle/>
          <a:p>
            <a:r>
              <a:rPr lang="en-PH" i="1" dirty="0" err="1"/>
              <a:t>Zamal</a:t>
            </a:r>
            <a:r>
              <a:rPr lang="en-PH" i="1" dirty="0"/>
              <a:t> </a:t>
            </a:r>
            <a:r>
              <a:rPr lang="en-PH" dirty="0"/>
              <a:t>– three hundred leagues from the islands of </a:t>
            </a:r>
            <a:r>
              <a:rPr lang="en-PH" dirty="0" err="1"/>
              <a:t>Ladroni</a:t>
            </a:r>
            <a:endParaRPr lang="en-PH" dirty="0"/>
          </a:p>
          <a:p>
            <a:r>
              <a:rPr lang="en-PH" i="1" dirty="0" err="1"/>
              <a:t>Mazaua</a:t>
            </a:r>
            <a:r>
              <a:rPr lang="en-PH" dirty="0"/>
              <a:t> – (latitude) nine (degrees) and two-thirds degrees toward the Arctic Pole, (longitude) one hundred and sixty-two degrees from the line of demarcation, and twenty-five leagues from the </a:t>
            </a:r>
            <a:r>
              <a:rPr lang="en-PH" dirty="0" err="1"/>
              <a:t>Acquada</a:t>
            </a:r>
            <a:r>
              <a:rPr lang="en-PH" dirty="0"/>
              <a:t> (</a:t>
            </a:r>
            <a:r>
              <a:rPr lang="en-PH" i="1" dirty="0" err="1"/>
              <a:t>Humunu</a:t>
            </a:r>
            <a:r>
              <a:rPr lang="en-PH" dirty="0" err="1"/>
              <a:t>-Homonhon</a:t>
            </a:r>
            <a:r>
              <a:rPr lang="en-PH" dirty="0"/>
              <a:t>)</a:t>
            </a:r>
          </a:p>
          <a:p>
            <a:r>
              <a:rPr lang="en-PH" dirty="0"/>
              <a:t>Twenty leagues from </a:t>
            </a:r>
            <a:r>
              <a:rPr lang="en-PH" i="1" dirty="0" err="1"/>
              <a:t>Mazaua</a:t>
            </a:r>
            <a:r>
              <a:rPr lang="en-PH" dirty="0"/>
              <a:t> to </a:t>
            </a:r>
            <a:r>
              <a:rPr lang="en-PH" i="1" dirty="0" err="1"/>
              <a:t>Gatighan</a:t>
            </a:r>
            <a:endParaRPr lang="en-PH" i="1" dirty="0"/>
          </a:p>
          <a:p>
            <a:r>
              <a:rPr lang="en-PH" dirty="0"/>
              <a:t>Fifteen leagues from </a:t>
            </a:r>
            <a:r>
              <a:rPr lang="en-PH" i="1" dirty="0" err="1"/>
              <a:t>Gatighan</a:t>
            </a:r>
            <a:r>
              <a:rPr lang="en-PH" dirty="0"/>
              <a:t> to </a:t>
            </a:r>
            <a:r>
              <a:rPr lang="en-PH" i="1" dirty="0" err="1"/>
              <a:t>Zubu</a:t>
            </a:r>
            <a:r>
              <a:rPr lang="en-PH" dirty="0"/>
              <a:t> (Cebu)</a:t>
            </a:r>
          </a:p>
        </p:txBody>
      </p:sp>
      <p:pic>
        <p:nvPicPr>
          <p:cNvPr id="2050" name="Picture 2" descr="D:\users.data2\Documents\pix.readings.phil.hist\mazzana.ma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2399" y="4267201"/>
            <a:ext cx="2033516" cy="2124075"/>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D:\users.data2\Documents\pix.readings.phil.hist\Geopolitical-Map-Europe-Journal-of-Magellans-Voyag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73922" y="1752601"/>
            <a:ext cx="1828801" cy="269716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2176" y="1752601"/>
            <a:ext cx="1743075" cy="269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94264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2491" y="570156"/>
            <a:ext cx="7756263" cy="1258644"/>
          </a:xfrm>
        </p:spPr>
        <p:txBody>
          <a:bodyPr>
            <a:normAutofit fontScale="90000"/>
          </a:bodyPr>
          <a:lstStyle/>
          <a:p>
            <a:r>
              <a:rPr lang="en-PH" sz="4000" dirty="0">
                <a:latin typeface="Brush Script MT" pitchFamily="66" charset="0"/>
              </a:rPr>
              <a:t>Of Suns, Moons and Bloods! </a:t>
            </a:r>
            <a:br>
              <a:rPr lang="en-PH" sz="4000" dirty="0">
                <a:latin typeface="Brush Script MT" pitchFamily="66" charset="0"/>
              </a:rPr>
            </a:br>
            <a:r>
              <a:rPr lang="en-PH" sz="4000" dirty="0">
                <a:latin typeface="Brush Script MT" pitchFamily="66" charset="0"/>
              </a:rPr>
              <a:t>(Chronology of Dates)</a:t>
            </a:r>
            <a:br>
              <a:rPr lang="en-PH" sz="4000" dirty="0"/>
            </a:br>
            <a:endParaRPr lang="en-PH" sz="4000" dirty="0"/>
          </a:p>
        </p:txBody>
      </p:sp>
      <p:sp>
        <p:nvSpPr>
          <p:cNvPr id="3" name="Content Placeholder 2"/>
          <p:cNvSpPr>
            <a:spLocks noGrp="1"/>
          </p:cNvSpPr>
          <p:nvPr>
            <p:ph idx="1"/>
          </p:nvPr>
        </p:nvSpPr>
        <p:spPr>
          <a:xfrm>
            <a:off x="1981201" y="1524000"/>
            <a:ext cx="8239124" cy="5029200"/>
          </a:xfrm>
        </p:spPr>
        <p:txBody>
          <a:bodyPr>
            <a:normAutofit fontScale="85000" lnSpcReduction="20000"/>
          </a:bodyPr>
          <a:lstStyle/>
          <a:p>
            <a:r>
              <a:rPr lang="en-PH" dirty="0"/>
              <a:t>March 16, 1521 (dawn of Saturday) – </a:t>
            </a:r>
          </a:p>
          <a:p>
            <a:pPr marL="0" indent="0">
              <a:buNone/>
            </a:pPr>
            <a:r>
              <a:rPr lang="en-PH" dirty="0"/>
              <a:t>     the Spanish colonizers arrived at </a:t>
            </a:r>
            <a:r>
              <a:rPr lang="en-PH" dirty="0" err="1"/>
              <a:t>Zamal</a:t>
            </a:r>
            <a:r>
              <a:rPr lang="en-PH" dirty="0"/>
              <a:t> </a:t>
            </a:r>
          </a:p>
          <a:p>
            <a:pPr marL="0" indent="0">
              <a:buNone/>
            </a:pPr>
            <a:r>
              <a:rPr lang="en-PH" dirty="0"/>
              <a:t>     (Samar) </a:t>
            </a:r>
            <a:r>
              <a:rPr lang="en-PH" dirty="0">
                <a:solidFill>
                  <a:srgbClr val="FF0000"/>
                </a:solidFill>
              </a:rPr>
              <a:t>[</a:t>
            </a:r>
            <a:r>
              <a:rPr lang="en-PH" i="1" dirty="0">
                <a:solidFill>
                  <a:srgbClr val="FF0000"/>
                </a:solidFill>
              </a:rPr>
              <a:t>no need to add one day for this </a:t>
            </a:r>
          </a:p>
          <a:p>
            <a:pPr marL="0" indent="0">
              <a:buNone/>
            </a:pPr>
            <a:r>
              <a:rPr lang="en-PH" i="1" dirty="0">
                <a:solidFill>
                  <a:srgbClr val="FF0000"/>
                </a:solidFill>
              </a:rPr>
              <a:t>     is not yet covered by the International </a:t>
            </a:r>
          </a:p>
          <a:p>
            <a:pPr marL="0" indent="0">
              <a:buNone/>
            </a:pPr>
            <a:r>
              <a:rPr lang="en-PH" i="1" dirty="0">
                <a:solidFill>
                  <a:srgbClr val="FF0000"/>
                </a:solidFill>
              </a:rPr>
              <a:t>     Date Line</a:t>
            </a:r>
            <a:r>
              <a:rPr lang="en-PH" dirty="0">
                <a:solidFill>
                  <a:srgbClr val="FF0000"/>
                </a:solidFill>
              </a:rPr>
              <a:t>]</a:t>
            </a:r>
            <a:endParaRPr lang="en-PH" i="1" dirty="0">
              <a:solidFill>
                <a:srgbClr val="FF0000"/>
              </a:solidFill>
            </a:endParaRPr>
          </a:p>
          <a:p>
            <a:r>
              <a:rPr lang="en-PH" dirty="0"/>
              <a:t>March 17, 1521 – their captain-general </a:t>
            </a:r>
          </a:p>
          <a:p>
            <a:pPr marL="0" indent="0">
              <a:buNone/>
            </a:pPr>
            <a:r>
              <a:rPr lang="en-PH" dirty="0"/>
              <a:t>     desired to land at </a:t>
            </a:r>
            <a:r>
              <a:rPr lang="en-PH" dirty="0" err="1"/>
              <a:t>Humunu</a:t>
            </a:r>
            <a:r>
              <a:rPr lang="en-PH" dirty="0"/>
              <a:t> (</a:t>
            </a:r>
            <a:r>
              <a:rPr lang="en-PH" dirty="0" err="1"/>
              <a:t>Homonhon</a:t>
            </a:r>
            <a:r>
              <a:rPr lang="en-PH" dirty="0"/>
              <a:t>) </a:t>
            </a:r>
          </a:p>
          <a:p>
            <a:pPr marL="0" indent="0">
              <a:buNone/>
            </a:pPr>
            <a:r>
              <a:rPr lang="en-PH" dirty="0"/>
              <a:t>     and which he named, </a:t>
            </a:r>
            <a:r>
              <a:rPr lang="en-PH" i="1" dirty="0" err="1"/>
              <a:t>Acquada</a:t>
            </a:r>
            <a:r>
              <a:rPr lang="en-PH" i="1" dirty="0"/>
              <a:t> da li </a:t>
            </a:r>
            <a:r>
              <a:rPr lang="en-PH" i="1" dirty="0" err="1"/>
              <a:t>buoni</a:t>
            </a:r>
            <a:r>
              <a:rPr lang="en-PH" i="1" dirty="0"/>
              <a:t> </a:t>
            </a:r>
          </a:p>
          <a:p>
            <a:pPr marL="0" indent="0">
              <a:buNone/>
            </a:pPr>
            <a:r>
              <a:rPr lang="en-PH" i="1" dirty="0"/>
              <a:t>     </a:t>
            </a:r>
            <a:r>
              <a:rPr lang="en-PH" i="1" dirty="0" err="1"/>
              <a:t>Segnialli</a:t>
            </a:r>
            <a:r>
              <a:rPr lang="en-PH" i="1" dirty="0"/>
              <a:t> </a:t>
            </a:r>
            <a:r>
              <a:rPr lang="en-PH" dirty="0"/>
              <a:t>(“the Watering-place of Good Signs) and later the entire group of </a:t>
            </a:r>
          </a:p>
          <a:p>
            <a:pPr marL="0" indent="0">
              <a:buNone/>
            </a:pPr>
            <a:r>
              <a:rPr lang="en-PH" dirty="0"/>
              <a:t>     island as </a:t>
            </a:r>
            <a:r>
              <a:rPr lang="en-PH" i="1" dirty="0" err="1"/>
              <a:t>Archepalago</a:t>
            </a:r>
            <a:r>
              <a:rPr lang="en-PH" i="1" dirty="0"/>
              <a:t> of St. </a:t>
            </a:r>
            <a:r>
              <a:rPr lang="en-PH" i="1" dirty="0" err="1"/>
              <a:t>Lazaro</a:t>
            </a:r>
            <a:endParaRPr lang="en-PH" i="1" dirty="0"/>
          </a:p>
          <a:p>
            <a:r>
              <a:rPr lang="en-PH" dirty="0"/>
              <a:t>March 18, 1521 – they met and exchanged goods with our ancestor from the island of </a:t>
            </a:r>
            <a:r>
              <a:rPr lang="en-PH" dirty="0" err="1"/>
              <a:t>Zuluan</a:t>
            </a:r>
            <a:endParaRPr lang="en-PH" dirty="0"/>
          </a:p>
          <a:p>
            <a:r>
              <a:rPr lang="en-PH" dirty="0"/>
              <a:t>March 25, 1521 – they weight anchored and changed course toward west southwest</a:t>
            </a:r>
          </a:p>
          <a:p>
            <a:r>
              <a:rPr lang="en-PH" dirty="0"/>
              <a:t>March 28, 1521, they anchored near the island of </a:t>
            </a:r>
            <a:r>
              <a:rPr lang="en-PH" dirty="0" err="1"/>
              <a:t>Mazaua</a:t>
            </a:r>
            <a:r>
              <a:rPr lang="en-PH" dirty="0"/>
              <a:t> (</a:t>
            </a:r>
            <a:r>
              <a:rPr lang="en-PH" dirty="0" err="1"/>
              <a:t>Limasawa</a:t>
            </a:r>
            <a:r>
              <a:rPr lang="en-PH" dirty="0"/>
              <a:t>) and they met the king who came in </a:t>
            </a:r>
            <a:r>
              <a:rPr lang="en-PH" i="1" dirty="0" err="1"/>
              <a:t>balanghai</a:t>
            </a:r>
            <a:endParaRPr lang="en-PH" dirty="0"/>
          </a:p>
        </p:txBody>
      </p:sp>
      <p:pic>
        <p:nvPicPr>
          <p:cNvPr id="3074" name="Picture 2" descr="D:\users.data2\Documents\pix.readings.phil.hist\coming of spaniard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4400" y="1219200"/>
            <a:ext cx="3667125"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9161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14601" y="609601"/>
            <a:ext cx="7125113" cy="924475"/>
          </a:xfrm>
        </p:spPr>
        <p:txBody>
          <a:bodyPr/>
          <a:lstStyle/>
          <a:p>
            <a:r>
              <a:rPr lang="en-PH" sz="4000" dirty="0">
                <a:latin typeface="Brush Script MT" pitchFamily="66" charset="0"/>
              </a:rPr>
              <a:t>Of Suns, Moons and Bloods!...</a:t>
            </a:r>
            <a:endParaRPr lang="en-PH" sz="4000" dirty="0"/>
          </a:p>
        </p:txBody>
      </p:sp>
      <p:sp>
        <p:nvSpPr>
          <p:cNvPr id="2" name="Content Placeholder 1"/>
          <p:cNvSpPr>
            <a:spLocks noGrp="1"/>
          </p:cNvSpPr>
          <p:nvPr>
            <p:ph idx="1"/>
          </p:nvPr>
        </p:nvSpPr>
        <p:spPr>
          <a:xfrm>
            <a:off x="2223248" y="1600201"/>
            <a:ext cx="4482353" cy="4800600"/>
          </a:xfrm>
        </p:spPr>
        <p:txBody>
          <a:bodyPr>
            <a:normAutofit fontScale="92500" lnSpcReduction="20000"/>
          </a:bodyPr>
          <a:lstStyle/>
          <a:p>
            <a:r>
              <a:rPr lang="en-PH" dirty="0"/>
              <a:t>March 29, 1521 (Holy Friday) – they finally met the king who entered their ship </a:t>
            </a:r>
          </a:p>
          <a:p>
            <a:r>
              <a:rPr lang="en-PH" dirty="0"/>
              <a:t>March 31, 1521 (Easter Sunday) – they went ashore to say mass and set up cross on the summit of the mountain  </a:t>
            </a:r>
          </a:p>
          <a:p>
            <a:r>
              <a:rPr lang="en-PH" dirty="0"/>
              <a:t>April 7, 1521 (Sunday) – they entered the port of </a:t>
            </a:r>
            <a:r>
              <a:rPr lang="en-PH" dirty="0" err="1"/>
              <a:t>Zubu</a:t>
            </a:r>
            <a:r>
              <a:rPr lang="en-PH" dirty="0"/>
              <a:t> (Cebu)</a:t>
            </a:r>
          </a:p>
          <a:p>
            <a:r>
              <a:rPr lang="en-PH" dirty="0"/>
              <a:t>Monday – their notary together with their interpreter went ashore to met with the king of </a:t>
            </a:r>
            <a:r>
              <a:rPr lang="en-PH" dirty="0" err="1"/>
              <a:t>Zubu</a:t>
            </a:r>
            <a:endParaRPr lang="en-PH" dirty="0"/>
          </a:p>
          <a:p>
            <a:r>
              <a:rPr lang="en-PH" dirty="0"/>
              <a:t>Tuesday – the king of </a:t>
            </a:r>
            <a:r>
              <a:rPr lang="en-PH" dirty="0" err="1"/>
              <a:t>Mazaua</a:t>
            </a:r>
            <a:r>
              <a:rPr lang="en-PH" dirty="0"/>
              <a:t> and later the prince of </a:t>
            </a:r>
            <a:r>
              <a:rPr lang="en-PH" dirty="0" err="1"/>
              <a:t>Zubu</a:t>
            </a:r>
            <a:r>
              <a:rPr lang="en-PH" dirty="0"/>
              <a:t> went aboard their ship</a:t>
            </a:r>
          </a:p>
          <a:p>
            <a:r>
              <a:rPr lang="en-PH" dirty="0"/>
              <a:t>Wednesday – they consecrated the place and buried their two dead crews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1732128"/>
            <a:ext cx="1752600" cy="2514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descr="D:\users.data2\Documents\pix.readings.phil.hist\vicente - manansala - 1965 (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34400" y="1732127"/>
            <a:ext cx="1752600" cy="2514601"/>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D:\users.data2\Documents\pix.readings.phil.hist\first.mas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9965" y="4246729"/>
            <a:ext cx="3535898" cy="2049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8468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14601" y="381001"/>
            <a:ext cx="7125113" cy="924475"/>
          </a:xfrm>
        </p:spPr>
        <p:txBody>
          <a:bodyPr/>
          <a:lstStyle/>
          <a:p>
            <a:r>
              <a:rPr lang="en-PH" sz="4000" dirty="0">
                <a:latin typeface="Brush Script MT" pitchFamily="66" charset="0"/>
              </a:rPr>
              <a:t>Of Suns, Moons and Bloods!...</a:t>
            </a:r>
            <a:endParaRPr lang="en-PH" sz="4000" dirty="0"/>
          </a:p>
        </p:txBody>
      </p:sp>
      <p:sp>
        <p:nvSpPr>
          <p:cNvPr id="2" name="Content Placeholder 1"/>
          <p:cNvSpPr>
            <a:spLocks noGrp="1"/>
          </p:cNvSpPr>
          <p:nvPr>
            <p:ph idx="1"/>
          </p:nvPr>
        </p:nvSpPr>
        <p:spPr>
          <a:xfrm>
            <a:off x="2223248" y="1447800"/>
            <a:ext cx="4863353" cy="4876800"/>
          </a:xfrm>
        </p:spPr>
        <p:txBody>
          <a:bodyPr>
            <a:normAutofit fontScale="92500" lnSpcReduction="10000"/>
          </a:bodyPr>
          <a:lstStyle/>
          <a:p>
            <a:r>
              <a:rPr lang="en-PH" dirty="0"/>
              <a:t>Friday – they showed our ancestors with different merchandise</a:t>
            </a:r>
          </a:p>
          <a:p>
            <a:r>
              <a:rPr lang="en-PH" dirty="0"/>
              <a:t>April 14, 1521 (Sunday) – they baptized our ancestors from </a:t>
            </a:r>
            <a:r>
              <a:rPr lang="en-PH" dirty="0" err="1"/>
              <a:t>Zubu</a:t>
            </a:r>
            <a:r>
              <a:rPr lang="en-PH" dirty="0"/>
              <a:t> and few from </a:t>
            </a:r>
            <a:r>
              <a:rPr lang="en-PH" dirty="0" err="1"/>
              <a:t>neighboring</a:t>
            </a:r>
            <a:r>
              <a:rPr lang="en-PH" dirty="0"/>
              <a:t> islands</a:t>
            </a:r>
          </a:p>
          <a:p>
            <a:r>
              <a:rPr lang="en-PH" dirty="0"/>
              <a:t>April 26, 1521 (Friday) – </a:t>
            </a:r>
            <a:r>
              <a:rPr lang="en-PH" dirty="0" err="1"/>
              <a:t>Raia</a:t>
            </a:r>
            <a:r>
              <a:rPr lang="en-PH" dirty="0"/>
              <a:t> </a:t>
            </a:r>
            <a:r>
              <a:rPr lang="en-PH" dirty="0" err="1"/>
              <a:t>Zula</a:t>
            </a:r>
            <a:r>
              <a:rPr lang="en-PH" dirty="0"/>
              <a:t> came to seek help to fight the other chief of </a:t>
            </a:r>
            <a:r>
              <a:rPr lang="en-PH" dirty="0" err="1"/>
              <a:t>Matan</a:t>
            </a:r>
            <a:r>
              <a:rPr lang="en-PH" dirty="0"/>
              <a:t>, </a:t>
            </a:r>
            <a:r>
              <a:rPr lang="en-PH" dirty="0" err="1"/>
              <a:t>Cilapulapu</a:t>
            </a:r>
            <a:endParaRPr lang="en-PH" dirty="0"/>
          </a:p>
          <a:p>
            <a:r>
              <a:rPr lang="en-PH" dirty="0"/>
              <a:t>April 27, 1521 (Saturday) – the Spaniards wave ashore in the island of </a:t>
            </a:r>
            <a:r>
              <a:rPr lang="en-PH" dirty="0" err="1"/>
              <a:t>Matan</a:t>
            </a:r>
            <a:r>
              <a:rPr lang="en-PH" dirty="0"/>
              <a:t> and fighting commenced between them and men of </a:t>
            </a:r>
            <a:r>
              <a:rPr lang="en-PH" dirty="0" err="1"/>
              <a:t>Raia</a:t>
            </a:r>
            <a:r>
              <a:rPr lang="en-PH" dirty="0"/>
              <a:t> </a:t>
            </a:r>
            <a:r>
              <a:rPr lang="en-PH" dirty="0" err="1"/>
              <a:t>Cilapulapu</a:t>
            </a:r>
            <a:r>
              <a:rPr lang="en-PH" dirty="0"/>
              <a:t> and led to the death of </a:t>
            </a:r>
            <a:r>
              <a:rPr lang="en-PH" dirty="0" err="1"/>
              <a:t>Magallanes</a:t>
            </a:r>
            <a:endParaRPr lang="en-PH" dirty="0"/>
          </a:p>
          <a:p>
            <a:r>
              <a:rPr lang="en-PH" dirty="0"/>
              <a:t>May 1, 1521 (Wednesday) – 21 Spaniards were massacred by the </a:t>
            </a:r>
            <a:r>
              <a:rPr lang="en-PH" dirty="0" err="1"/>
              <a:t>Zubuanos</a:t>
            </a:r>
            <a:r>
              <a:rPr lang="en-PH" dirty="0"/>
              <a:t> thus forcing the remaining Spaniards to depart </a:t>
            </a:r>
            <a:r>
              <a:rPr lang="en-PH" dirty="0" err="1"/>
              <a:t>Zubu</a:t>
            </a:r>
            <a:r>
              <a:rPr lang="en-PH" dirty="0"/>
              <a:t> immediately</a:t>
            </a:r>
          </a:p>
        </p:txBody>
      </p:sp>
      <p:pic>
        <p:nvPicPr>
          <p:cNvPr id="5122" name="Picture 2" descr="D:\users.data2\Documents\pix.readings.phil.hist\FI-Spanish-Colonization-800x44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6600" y="1447800"/>
            <a:ext cx="3048000" cy="220980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D:\users.data2\Documents\pix.readings.phil.hist\massacre.magellan's me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3657600"/>
            <a:ext cx="304800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986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PH" sz="6000" dirty="0"/>
              <a:t>Outline of the Presentation</a:t>
            </a:r>
          </a:p>
        </p:txBody>
      </p:sp>
      <p:sp>
        <p:nvSpPr>
          <p:cNvPr id="3" name="Content Placeholder 2"/>
          <p:cNvSpPr>
            <a:spLocks noGrp="1"/>
          </p:cNvSpPr>
          <p:nvPr>
            <p:ph idx="1"/>
          </p:nvPr>
        </p:nvSpPr>
        <p:spPr>
          <a:xfrm>
            <a:off x="1066800" y="1744133"/>
            <a:ext cx="10617200" cy="4792134"/>
          </a:xfrm>
        </p:spPr>
        <p:txBody>
          <a:bodyPr>
            <a:normAutofit/>
          </a:bodyPr>
          <a:lstStyle/>
          <a:p>
            <a:r>
              <a:rPr lang="en-PH" sz="3200" dirty="0"/>
              <a:t>Background of the Author</a:t>
            </a:r>
          </a:p>
          <a:p>
            <a:r>
              <a:rPr lang="en-PH" sz="3200" dirty="0"/>
              <a:t>Historical Background of the Document</a:t>
            </a:r>
          </a:p>
          <a:p>
            <a:r>
              <a:rPr lang="en-PH" sz="3200" dirty="0"/>
              <a:t>Analysis of the important historical information found in the document</a:t>
            </a:r>
          </a:p>
          <a:p>
            <a:r>
              <a:rPr lang="en-PH" sz="3200" dirty="0"/>
              <a:t>Contribution and relevance of the document in understanding the grand narrative of Phil. History</a:t>
            </a:r>
          </a:p>
          <a:p>
            <a:r>
              <a:rPr lang="en-PH" sz="3200" dirty="0"/>
              <a:t>Relevance of the document</a:t>
            </a:r>
          </a:p>
        </p:txBody>
      </p:sp>
    </p:spTree>
    <p:extLst>
      <p:ext uri="{BB962C8B-B14F-4D97-AF65-F5344CB8AC3E}">
        <p14:creationId xmlns:p14="http://schemas.microsoft.com/office/powerpoint/2010/main" val="3163932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additive="base">
                                        <p:cTn id="3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14601" y="533400"/>
            <a:ext cx="7125113" cy="848276"/>
          </a:xfrm>
        </p:spPr>
        <p:txBody>
          <a:bodyPr>
            <a:normAutofit fontScale="90000"/>
          </a:bodyPr>
          <a:lstStyle/>
          <a:p>
            <a:r>
              <a:rPr lang="en-PH" sz="4000" dirty="0">
                <a:latin typeface="Brush Script MT" pitchFamily="66" charset="0"/>
              </a:rPr>
              <a:t>Are We the Same?</a:t>
            </a:r>
            <a:br>
              <a:rPr lang="en-PH" sz="4000" dirty="0">
                <a:latin typeface="Brush Script MT" pitchFamily="66" charset="0"/>
              </a:rPr>
            </a:br>
            <a:r>
              <a:rPr lang="en-PH" sz="4000" dirty="0">
                <a:latin typeface="Brush Script MT" pitchFamily="66" charset="0"/>
              </a:rPr>
              <a:t>(Descriptions of Our Ancestors)</a:t>
            </a:r>
          </a:p>
        </p:txBody>
      </p:sp>
      <p:sp>
        <p:nvSpPr>
          <p:cNvPr id="2" name="Content Placeholder 1"/>
          <p:cNvSpPr>
            <a:spLocks noGrp="1"/>
          </p:cNvSpPr>
          <p:nvPr>
            <p:ph idx="1"/>
          </p:nvPr>
        </p:nvSpPr>
        <p:spPr>
          <a:xfrm>
            <a:off x="2223248" y="1600202"/>
            <a:ext cx="5015753" cy="4800599"/>
          </a:xfrm>
        </p:spPr>
        <p:txBody>
          <a:bodyPr>
            <a:normAutofit fontScale="85000" lnSpcReduction="20000"/>
          </a:bodyPr>
          <a:lstStyle/>
          <a:p>
            <a:r>
              <a:rPr lang="en-PH" dirty="0"/>
              <a:t>Seignior (king/chief)</a:t>
            </a:r>
          </a:p>
          <a:p>
            <a:pPr>
              <a:buFont typeface="Wingdings" pitchFamily="2" charset="2"/>
              <a:buChar char="Ø"/>
            </a:pPr>
            <a:r>
              <a:rPr lang="en-PH" dirty="0"/>
              <a:t>Matured (old man in some encounters)</a:t>
            </a:r>
          </a:p>
          <a:p>
            <a:pPr>
              <a:buFont typeface="Wingdings" pitchFamily="2" charset="2"/>
              <a:buChar char="Ø"/>
            </a:pPr>
            <a:r>
              <a:rPr lang="en-PH" dirty="0"/>
              <a:t>Some are bit larger than his men and the finest looking man</a:t>
            </a:r>
          </a:p>
          <a:p>
            <a:pPr>
              <a:buFont typeface="Wingdings" pitchFamily="2" charset="2"/>
              <a:buChar char="Ø"/>
            </a:pPr>
            <a:r>
              <a:rPr lang="en-PH" dirty="0"/>
              <a:t>Some are painted (tattooed)</a:t>
            </a:r>
          </a:p>
          <a:p>
            <a:pPr>
              <a:buFont typeface="Wingdings" pitchFamily="2" charset="2"/>
              <a:buChar char="Ø"/>
            </a:pPr>
            <a:r>
              <a:rPr lang="en-PH" dirty="0"/>
              <a:t>Wore gold earrings</a:t>
            </a:r>
          </a:p>
          <a:p>
            <a:pPr>
              <a:buFont typeface="Wingdings" pitchFamily="2" charset="2"/>
              <a:buChar char="Ø"/>
            </a:pPr>
            <a:r>
              <a:rPr lang="en-PH" dirty="0"/>
              <a:t>Some have black hair and hung to shoulders</a:t>
            </a:r>
          </a:p>
          <a:p>
            <a:pPr>
              <a:buFont typeface="Wingdings" pitchFamily="2" charset="2"/>
              <a:buChar char="Ø"/>
            </a:pPr>
            <a:r>
              <a:rPr lang="en-PH" dirty="0"/>
              <a:t>Head covered with silk (kerchiefs)</a:t>
            </a:r>
          </a:p>
          <a:p>
            <a:pPr>
              <a:buFont typeface="Wingdings" pitchFamily="2" charset="2"/>
              <a:buChar char="Ø"/>
            </a:pPr>
            <a:r>
              <a:rPr lang="en-PH" dirty="0"/>
              <a:t>Wore cotton cloth all embroidered with silk which covered him from the waist to the knees</a:t>
            </a:r>
          </a:p>
          <a:p>
            <a:pPr>
              <a:buFont typeface="Wingdings" pitchFamily="2" charset="2"/>
              <a:buChar char="Ø"/>
            </a:pPr>
            <a:r>
              <a:rPr lang="en-PH" dirty="0"/>
              <a:t>Some have spots of gold on every tooth</a:t>
            </a:r>
          </a:p>
          <a:p>
            <a:pPr>
              <a:buFont typeface="Wingdings" pitchFamily="2" charset="2"/>
              <a:buChar char="Ø"/>
            </a:pPr>
            <a:r>
              <a:rPr lang="en-PH" dirty="0"/>
              <a:t>Some are perfumed with </a:t>
            </a:r>
            <a:r>
              <a:rPr lang="en-PH" dirty="0" err="1"/>
              <a:t>storax</a:t>
            </a:r>
            <a:r>
              <a:rPr lang="en-PH" dirty="0"/>
              <a:t> and benzoin</a:t>
            </a:r>
          </a:p>
          <a:p>
            <a:pPr>
              <a:buFont typeface="Wingdings" pitchFamily="2" charset="2"/>
              <a:buChar char="Ø"/>
            </a:pPr>
            <a:r>
              <a:rPr lang="en-PH" dirty="0"/>
              <a:t>Wore armlets and other rings for the feet</a:t>
            </a:r>
          </a:p>
          <a:p>
            <a:pPr>
              <a:buFont typeface="Wingdings" pitchFamily="2" charset="2"/>
              <a:buChar char="Ø"/>
            </a:pPr>
            <a:r>
              <a:rPr lang="en-PH" dirty="0"/>
              <a:t>Wore necklace of great value</a:t>
            </a:r>
          </a:p>
        </p:txBody>
      </p:sp>
      <p:pic>
        <p:nvPicPr>
          <p:cNvPr id="6146" name="Picture 2" descr="D:\users.data2\Documents\pix.readings.phil.hist\8488082_this-talented-cebuano-artist-paints-magnificent_t5e84048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0" y="1676400"/>
            <a:ext cx="2970852"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3131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PH" sz="4000" dirty="0">
                <a:latin typeface="Brush Script MT" pitchFamily="66" charset="0"/>
              </a:rPr>
              <a:t>Our Ancestors…</a:t>
            </a:r>
            <a:endParaRPr lang="en-PH" sz="4000" dirty="0"/>
          </a:p>
        </p:txBody>
      </p:sp>
      <p:sp>
        <p:nvSpPr>
          <p:cNvPr id="2" name="Content Placeholder 1"/>
          <p:cNvSpPr>
            <a:spLocks noGrp="1"/>
          </p:cNvSpPr>
          <p:nvPr>
            <p:ph idx="1"/>
          </p:nvPr>
        </p:nvSpPr>
        <p:spPr>
          <a:xfrm>
            <a:off x="2057402" y="1807362"/>
            <a:ext cx="4724399" cy="4669639"/>
          </a:xfrm>
        </p:spPr>
        <p:txBody>
          <a:bodyPr>
            <a:normAutofit/>
          </a:bodyPr>
          <a:lstStyle/>
          <a:p>
            <a:r>
              <a:rPr lang="en-PH" dirty="0"/>
              <a:t>Others (men)</a:t>
            </a:r>
          </a:p>
          <a:p>
            <a:pPr>
              <a:buFont typeface="Wingdings" pitchFamily="2" charset="2"/>
              <a:buChar char="Ø"/>
            </a:pPr>
            <a:r>
              <a:rPr lang="en-PH" dirty="0"/>
              <a:t>Naked, with cloth woven from a bark of a tree about (cover) their privies</a:t>
            </a:r>
          </a:p>
          <a:p>
            <a:pPr>
              <a:buFont typeface="Wingdings" pitchFamily="2" charset="2"/>
              <a:buChar char="Ø"/>
            </a:pPr>
            <a:r>
              <a:rPr lang="en-PH" dirty="0"/>
              <a:t>Dark, fat and painted (tattooed)</a:t>
            </a:r>
          </a:p>
          <a:p>
            <a:pPr>
              <a:buFont typeface="Wingdings" pitchFamily="2" charset="2"/>
              <a:buChar char="Ø"/>
            </a:pPr>
            <a:r>
              <a:rPr lang="en-PH" dirty="0"/>
              <a:t>Anointed with their bodies with coconut and </a:t>
            </a:r>
            <a:r>
              <a:rPr lang="en-PH" dirty="0" err="1"/>
              <a:t>beneseed</a:t>
            </a:r>
            <a:r>
              <a:rPr lang="en-PH" dirty="0"/>
              <a:t> oil as a protection against sun and wind</a:t>
            </a:r>
          </a:p>
          <a:p>
            <a:pPr>
              <a:buFont typeface="Wingdings" pitchFamily="2" charset="2"/>
              <a:buChar char="Ø"/>
            </a:pPr>
            <a:r>
              <a:rPr lang="en-PH" dirty="0"/>
              <a:t>Some have dark hair that hung to the waist</a:t>
            </a:r>
          </a:p>
          <a:p>
            <a:pPr>
              <a:buFont typeface="Wingdings" pitchFamily="2" charset="2"/>
              <a:buChar char="Ø"/>
            </a:pPr>
            <a:r>
              <a:rPr lang="en-PH" dirty="0"/>
              <a:t>Have their penises pierced from one side to the other near the head with a gold or tin bolt as large as a goose quill.</a:t>
            </a:r>
          </a:p>
          <a:p>
            <a:pPr>
              <a:buFont typeface="Wingdings" pitchFamily="2" charset="2"/>
              <a:buChar char="Ø"/>
            </a:pPr>
            <a:endParaRPr lang="en-PH"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6600" y="1752600"/>
            <a:ext cx="3138135"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91609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14601" y="457201"/>
            <a:ext cx="7125113" cy="924475"/>
          </a:xfrm>
        </p:spPr>
        <p:txBody>
          <a:bodyPr/>
          <a:lstStyle/>
          <a:p>
            <a:r>
              <a:rPr lang="en-PH" sz="4000" dirty="0">
                <a:latin typeface="Brush Script MT" pitchFamily="66" charset="0"/>
              </a:rPr>
              <a:t>Our Ancestors…</a:t>
            </a:r>
            <a:endParaRPr lang="en-PH" sz="4000" dirty="0"/>
          </a:p>
        </p:txBody>
      </p:sp>
      <p:sp>
        <p:nvSpPr>
          <p:cNvPr id="2" name="Content Placeholder 1"/>
          <p:cNvSpPr>
            <a:spLocks noGrp="1"/>
          </p:cNvSpPr>
          <p:nvPr>
            <p:ph idx="1"/>
          </p:nvPr>
        </p:nvSpPr>
        <p:spPr>
          <a:xfrm>
            <a:off x="2057400" y="1371600"/>
            <a:ext cx="4648200" cy="4876800"/>
          </a:xfrm>
        </p:spPr>
        <p:txBody>
          <a:bodyPr>
            <a:normAutofit lnSpcReduction="10000"/>
          </a:bodyPr>
          <a:lstStyle/>
          <a:p>
            <a:r>
              <a:rPr lang="en-PH" dirty="0"/>
              <a:t>Others (Women)</a:t>
            </a:r>
          </a:p>
          <a:p>
            <a:pPr>
              <a:buFont typeface="Wingdings" pitchFamily="2" charset="2"/>
              <a:buChar char="Ø"/>
            </a:pPr>
            <a:r>
              <a:rPr lang="en-PH" dirty="0"/>
              <a:t>Clad in tree cloth from waist down</a:t>
            </a:r>
          </a:p>
          <a:p>
            <a:pPr>
              <a:buFont typeface="Wingdings" pitchFamily="2" charset="2"/>
              <a:buChar char="Ø"/>
            </a:pPr>
            <a:r>
              <a:rPr lang="en-PH" dirty="0"/>
              <a:t>Hair is black and reaches the ground</a:t>
            </a:r>
          </a:p>
          <a:p>
            <a:pPr>
              <a:buFont typeface="Wingdings" pitchFamily="2" charset="2"/>
              <a:buChar char="Ø"/>
            </a:pPr>
            <a:r>
              <a:rPr lang="en-PH" dirty="0"/>
              <a:t>They are as white and as large as the Spaniards</a:t>
            </a:r>
          </a:p>
          <a:p>
            <a:pPr>
              <a:buFont typeface="Wingdings" pitchFamily="2" charset="2"/>
              <a:buChar char="Ø"/>
            </a:pPr>
            <a:r>
              <a:rPr lang="en-PH" dirty="0"/>
              <a:t>Holes on their ears which are filled with gold (earrings)</a:t>
            </a:r>
          </a:p>
          <a:p>
            <a:pPr>
              <a:buFont typeface="Wingdings" pitchFamily="2" charset="2"/>
              <a:buChar char="Ø"/>
            </a:pPr>
            <a:r>
              <a:rPr lang="en-PH" dirty="0"/>
              <a:t>Constantly chewing a fruit which they call </a:t>
            </a:r>
            <a:r>
              <a:rPr lang="en-PH" i="1" dirty="0"/>
              <a:t>areca </a:t>
            </a:r>
            <a:r>
              <a:rPr lang="en-PH" dirty="0"/>
              <a:t>which resembles a pear, cut into four and wrapped with </a:t>
            </a:r>
            <a:r>
              <a:rPr lang="en-PH" i="1" dirty="0" err="1"/>
              <a:t>betre</a:t>
            </a:r>
            <a:r>
              <a:rPr lang="en-PH" dirty="0"/>
              <a:t> (betel) leaves</a:t>
            </a:r>
          </a:p>
          <a:p>
            <a:pPr>
              <a:buFont typeface="Wingdings" pitchFamily="2" charset="2"/>
              <a:buChar char="Ø"/>
            </a:pPr>
            <a:r>
              <a:rPr lang="en-PH" dirty="0"/>
              <a:t>Women age six upward have their vaginas gradually opened because of the men’s penises</a:t>
            </a:r>
          </a:p>
        </p:txBody>
      </p:sp>
      <p:pic>
        <p:nvPicPr>
          <p:cNvPr id="10242" name="Picture 2" descr="D:\users.data2\Documents\pix.readings.phil.hist\First-menstruation-Rite-of-Passage-in-Precolonial-Philippin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8791" y="1524001"/>
            <a:ext cx="3333750" cy="4676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3713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1" y="675725"/>
            <a:ext cx="7677355" cy="924475"/>
          </a:xfrm>
        </p:spPr>
        <p:txBody>
          <a:bodyPr>
            <a:normAutofit fontScale="90000"/>
          </a:bodyPr>
          <a:lstStyle/>
          <a:p>
            <a:r>
              <a:rPr lang="en-PH" sz="4000" dirty="0">
                <a:latin typeface="Brush Script MT" pitchFamily="66" charset="0"/>
              </a:rPr>
              <a:t>The Cultural Milieu </a:t>
            </a:r>
            <a:br>
              <a:rPr lang="en-PH" sz="4000" dirty="0">
                <a:latin typeface="Brush Script MT" pitchFamily="66" charset="0"/>
              </a:rPr>
            </a:br>
            <a:r>
              <a:rPr lang="en-PH" sz="4000" dirty="0">
                <a:latin typeface="Brush Script MT" pitchFamily="66" charset="0"/>
              </a:rPr>
              <a:t>(Customs, Traditions and more…)</a:t>
            </a:r>
            <a:endParaRPr lang="en-PH" dirty="0">
              <a:latin typeface="Brush Script MT" pitchFamily="66" charset="0"/>
            </a:endParaRPr>
          </a:p>
        </p:txBody>
      </p:sp>
      <p:sp>
        <p:nvSpPr>
          <p:cNvPr id="2" name="Content Placeholder 1"/>
          <p:cNvSpPr>
            <a:spLocks noGrp="1"/>
          </p:cNvSpPr>
          <p:nvPr>
            <p:ph idx="1"/>
          </p:nvPr>
        </p:nvSpPr>
        <p:spPr>
          <a:xfrm>
            <a:off x="1981202" y="1807362"/>
            <a:ext cx="4724399" cy="4593439"/>
          </a:xfrm>
        </p:spPr>
        <p:txBody>
          <a:bodyPr>
            <a:normAutofit/>
          </a:bodyPr>
          <a:lstStyle/>
          <a:p>
            <a:pPr>
              <a:buFont typeface="Wingdings" pitchFamily="2" charset="2"/>
              <a:buChar char="Ø"/>
            </a:pPr>
            <a:r>
              <a:rPr lang="en-PH" b="1" i="1" dirty="0"/>
              <a:t>Thanksgiving/Gratitude</a:t>
            </a:r>
          </a:p>
          <a:p>
            <a:pPr>
              <a:buFont typeface="Arial" pitchFamily="34" charset="0"/>
              <a:buChar char="•"/>
            </a:pPr>
            <a:r>
              <a:rPr lang="en-PH" dirty="0"/>
              <a:t>Raised clasped hands and face towards the sky and then turned to others</a:t>
            </a:r>
          </a:p>
          <a:p>
            <a:pPr>
              <a:buFont typeface="Wingdings" pitchFamily="2" charset="2"/>
              <a:buChar char="Ø"/>
            </a:pPr>
            <a:r>
              <a:rPr lang="en-PH" b="1" i="1" dirty="0"/>
              <a:t>Friendship</a:t>
            </a:r>
            <a:r>
              <a:rPr lang="en-PH" dirty="0"/>
              <a:t> (</a:t>
            </a:r>
            <a:r>
              <a:rPr lang="en-PH" i="1" dirty="0" err="1"/>
              <a:t>casi-casi</a:t>
            </a:r>
            <a:r>
              <a:rPr lang="en-PH" dirty="0"/>
              <a:t>)</a:t>
            </a:r>
          </a:p>
          <a:p>
            <a:pPr>
              <a:buFont typeface="Arial" pitchFamily="34" charset="0"/>
              <a:buChar char="•"/>
            </a:pPr>
            <a:r>
              <a:rPr lang="en-PH" dirty="0"/>
              <a:t>A ritual of friendship wherein one has to shed a drop of his blood from his right arm and the other will do the same  and partake each others’ blood</a:t>
            </a:r>
          </a:p>
          <a:p>
            <a:pPr>
              <a:buFont typeface="Wingdings" pitchFamily="2" charset="2"/>
              <a:buChar char="Ø"/>
            </a:pPr>
            <a:r>
              <a:rPr lang="en-PH" b="1" i="1" dirty="0"/>
              <a:t>Marriage</a:t>
            </a:r>
          </a:p>
          <a:p>
            <a:pPr>
              <a:buFont typeface="Arial" pitchFamily="34" charset="0"/>
              <a:buChar char="•"/>
            </a:pPr>
            <a:r>
              <a:rPr lang="en-PH" dirty="0"/>
              <a:t>One can have many wives as they wish but one of them is the principal wife		</a:t>
            </a:r>
          </a:p>
        </p:txBody>
      </p:sp>
      <p:pic>
        <p:nvPicPr>
          <p:cNvPr id="11266" name="Picture 2" descr="D:\users.data2\Documents\pix.readings.phil.hist\06_blood_compac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6600" y="1676400"/>
            <a:ext cx="32004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descr="D:\users.data2\Documents\pix.readings.phil.hist\Marriage-in-Pre-Colonial-Philippin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114800"/>
            <a:ext cx="32004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5663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1" y="675725"/>
            <a:ext cx="7677355" cy="924475"/>
          </a:xfrm>
        </p:spPr>
        <p:txBody>
          <a:bodyPr/>
          <a:lstStyle/>
          <a:p>
            <a:r>
              <a:rPr lang="en-PH" sz="4000" dirty="0" err="1">
                <a:latin typeface="Brush Script MT" pitchFamily="66" charset="0"/>
              </a:rPr>
              <a:t>Customs,Traditions</a:t>
            </a:r>
            <a:r>
              <a:rPr lang="en-PH" sz="4000" dirty="0">
                <a:latin typeface="Brush Script MT" pitchFamily="66" charset="0"/>
              </a:rPr>
              <a:t> and more…</a:t>
            </a:r>
            <a:endParaRPr lang="en-PH" sz="4000" dirty="0"/>
          </a:p>
        </p:txBody>
      </p:sp>
      <p:sp>
        <p:nvSpPr>
          <p:cNvPr id="2" name="Content Placeholder 1"/>
          <p:cNvSpPr>
            <a:spLocks noGrp="1"/>
          </p:cNvSpPr>
          <p:nvPr>
            <p:ph idx="1"/>
          </p:nvPr>
        </p:nvSpPr>
        <p:spPr>
          <a:xfrm>
            <a:off x="1981201" y="1807362"/>
            <a:ext cx="4953000" cy="4669639"/>
          </a:xfrm>
        </p:spPr>
        <p:txBody>
          <a:bodyPr>
            <a:normAutofit/>
          </a:bodyPr>
          <a:lstStyle/>
          <a:p>
            <a:r>
              <a:rPr lang="en-PH" b="1" i="1" dirty="0"/>
              <a:t>Trade</a:t>
            </a:r>
          </a:p>
          <a:p>
            <a:pPr>
              <a:buFont typeface="Arial" pitchFamily="34" charset="0"/>
              <a:buChar char="•"/>
            </a:pPr>
            <a:r>
              <a:rPr lang="en-PH" dirty="0"/>
              <a:t>Our ancestor have a custom that all ships that will enter their port should pay tribute</a:t>
            </a:r>
          </a:p>
          <a:p>
            <a:pPr>
              <a:buFont typeface="Courier New" pitchFamily="49" charset="0"/>
              <a:buChar char="o"/>
            </a:pPr>
            <a:r>
              <a:rPr lang="en-PH" b="1" i="1" dirty="0"/>
              <a:t>Festivities</a:t>
            </a:r>
          </a:p>
          <a:p>
            <a:pPr>
              <a:buFont typeface="Arial" pitchFamily="34" charset="0"/>
              <a:buChar char="•"/>
            </a:pPr>
            <a:r>
              <a:rPr lang="en-PH" dirty="0"/>
              <a:t>Our ancestor are heavy drinkers</a:t>
            </a:r>
          </a:p>
          <a:p>
            <a:pPr>
              <a:buFont typeface="Arial" pitchFamily="34" charset="0"/>
              <a:buChar char="•"/>
            </a:pPr>
            <a:r>
              <a:rPr lang="en-PH" dirty="0"/>
              <a:t>Before the king drinks, he raised his clasped hands towards the sky and then towards the person he is drinking with and the former extends his fist of the left hand towards the latter</a:t>
            </a:r>
          </a:p>
          <a:p>
            <a:pPr>
              <a:buFont typeface="Arial" pitchFamily="34" charset="0"/>
              <a:buChar char="•"/>
            </a:pPr>
            <a:r>
              <a:rPr lang="en-PH" dirty="0"/>
              <a:t>Sometimes they have a meal that would last for six hours</a:t>
            </a:r>
          </a:p>
          <a:p>
            <a:pPr>
              <a:buFont typeface="Arial" pitchFamily="34" charset="0"/>
              <a:buChar char="•"/>
            </a:pPr>
            <a:endParaRPr lang="en-PH" dirty="0"/>
          </a:p>
        </p:txBody>
      </p:sp>
      <p:pic>
        <p:nvPicPr>
          <p:cNvPr id="7170" name="Picture 2" descr="D:\users.data2\Documents\pix.readings.phil.hist\dutch.early.pino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1600200"/>
            <a:ext cx="3060510" cy="22098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D:\users.data2\Documents\pix.readings.phil.hist\offer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3810000"/>
            <a:ext cx="306051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62763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1" y="675725"/>
            <a:ext cx="7677355" cy="924475"/>
          </a:xfrm>
        </p:spPr>
        <p:txBody>
          <a:bodyPr/>
          <a:lstStyle/>
          <a:p>
            <a:r>
              <a:rPr lang="en-PH" sz="4000" dirty="0">
                <a:latin typeface="Brush Script MT" pitchFamily="66" charset="0"/>
              </a:rPr>
              <a:t>Customs, Traditions and more…</a:t>
            </a:r>
            <a:endParaRPr lang="en-PH" sz="4000" dirty="0"/>
          </a:p>
        </p:txBody>
      </p:sp>
      <p:sp>
        <p:nvSpPr>
          <p:cNvPr id="3" name="Content Placeholder 2"/>
          <p:cNvSpPr>
            <a:spLocks noGrp="1"/>
          </p:cNvSpPr>
          <p:nvPr>
            <p:ph idx="1"/>
          </p:nvPr>
        </p:nvSpPr>
        <p:spPr>
          <a:xfrm>
            <a:off x="2057401" y="1807362"/>
            <a:ext cx="4114800" cy="4051437"/>
          </a:xfrm>
        </p:spPr>
        <p:txBody>
          <a:bodyPr>
            <a:normAutofit lnSpcReduction="10000"/>
          </a:bodyPr>
          <a:lstStyle/>
          <a:p>
            <a:r>
              <a:rPr lang="en-PH" b="1" i="1" dirty="0"/>
              <a:t>Entertainment</a:t>
            </a:r>
          </a:p>
          <a:p>
            <a:pPr>
              <a:buFont typeface="Arial" pitchFamily="34" charset="0"/>
              <a:buChar char="•"/>
            </a:pPr>
            <a:r>
              <a:rPr lang="en-PH" dirty="0"/>
              <a:t>Our ancestor played musical instruments like drums, metallic discs, gongs and bells</a:t>
            </a:r>
          </a:p>
          <a:p>
            <a:pPr>
              <a:buFont typeface="Arial" pitchFamily="34" charset="0"/>
              <a:buChar char="•"/>
            </a:pPr>
            <a:r>
              <a:rPr lang="en-PH" dirty="0"/>
              <a:t>Also, our ancestors can dance</a:t>
            </a:r>
          </a:p>
          <a:p>
            <a:pPr>
              <a:buFont typeface="Courier New" pitchFamily="49" charset="0"/>
              <a:buChar char="o"/>
            </a:pPr>
            <a:r>
              <a:rPr lang="en-PH" b="1" i="1" dirty="0"/>
              <a:t>Religion</a:t>
            </a:r>
          </a:p>
          <a:p>
            <a:pPr>
              <a:buFont typeface="Arial" pitchFamily="34" charset="0"/>
              <a:buChar char="•"/>
            </a:pPr>
            <a:r>
              <a:rPr lang="en-PH" dirty="0"/>
              <a:t>Our ancestors don’t have formal religion but they have God which they call “Abba”</a:t>
            </a:r>
          </a:p>
          <a:p>
            <a:pPr>
              <a:buFont typeface="Arial" pitchFamily="34" charset="0"/>
              <a:buChar char="•"/>
            </a:pPr>
            <a:r>
              <a:rPr lang="en-PH" dirty="0"/>
              <a:t>Although, no religion they have idols made of wood, hollow and lack of back parts</a:t>
            </a:r>
          </a:p>
        </p:txBody>
      </p:sp>
      <p:pic>
        <p:nvPicPr>
          <p:cNvPr id="13314" name="Picture 2" descr="D:\users.data2\Documents\pix.readings.phil.hist\dancer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8999" y="668865"/>
            <a:ext cx="2009775"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descr="D:\users.data2\Documents\pix.readings.phil.hist\music.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2124" y="3708398"/>
            <a:ext cx="2647950" cy="1724025"/>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D:\users.data2\Documents\pix.readings.phil.hist\golden tar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98076" y="3718314"/>
            <a:ext cx="1790700" cy="255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5165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1" y="675725"/>
            <a:ext cx="7677355" cy="924475"/>
          </a:xfrm>
        </p:spPr>
        <p:txBody>
          <a:bodyPr>
            <a:normAutofit fontScale="90000"/>
          </a:bodyPr>
          <a:lstStyle/>
          <a:p>
            <a:r>
              <a:rPr lang="en-PH" dirty="0">
                <a:latin typeface="Brush Script MT" pitchFamily="66" charset="0"/>
              </a:rPr>
              <a:t>Customs and Tradition and more…</a:t>
            </a:r>
            <a:endParaRPr lang="en-PH" dirty="0"/>
          </a:p>
        </p:txBody>
      </p:sp>
      <p:sp>
        <p:nvSpPr>
          <p:cNvPr id="3" name="Content Placeholder 2"/>
          <p:cNvSpPr>
            <a:spLocks noGrp="1"/>
          </p:cNvSpPr>
          <p:nvPr>
            <p:ph idx="1"/>
          </p:nvPr>
        </p:nvSpPr>
        <p:spPr>
          <a:xfrm>
            <a:off x="2057401" y="1807362"/>
            <a:ext cx="4191000" cy="4051437"/>
          </a:xfrm>
        </p:spPr>
        <p:txBody>
          <a:bodyPr>
            <a:normAutofit fontScale="92500" lnSpcReduction="20000"/>
          </a:bodyPr>
          <a:lstStyle/>
          <a:p>
            <a:r>
              <a:rPr lang="en-PH" b="1" i="1" dirty="0"/>
              <a:t>Food</a:t>
            </a:r>
          </a:p>
          <a:p>
            <a:pPr>
              <a:buFont typeface="Arial" pitchFamily="34" charset="0"/>
              <a:buChar char="•"/>
            </a:pPr>
            <a:r>
              <a:rPr lang="en-PH" dirty="0"/>
              <a:t>Our ancestors eat </a:t>
            </a:r>
            <a:r>
              <a:rPr lang="en-PH" i="1" dirty="0" err="1"/>
              <a:t>umay</a:t>
            </a:r>
            <a:r>
              <a:rPr lang="en-PH" dirty="0"/>
              <a:t> (rice), coconut, meat and fish, and drink </a:t>
            </a:r>
            <a:r>
              <a:rPr lang="en-PH" i="1" dirty="0" err="1"/>
              <a:t>uraca</a:t>
            </a:r>
            <a:r>
              <a:rPr lang="en-PH" dirty="0"/>
              <a:t> (arrack) – a wine taken from palm (coconut)</a:t>
            </a:r>
          </a:p>
          <a:p>
            <a:r>
              <a:rPr lang="en-PH" b="1" i="1" dirty="0"/>
              <a:t>Animals and Other Produce</a:t>
            </a:r>
          </a:p>
          <a:p>
            <a:pPr>
              <a:buFont typeface="Arial" pitchFamily="34" charset="0"/>
              <a:buChar char="•"/>
            </a:pPr>
            <a:r>
              <a:rPr lang="en-PH" dirty="0"/>
              <a:t>Dogs, cats, swine, fowls, goats, rice, ginger, coconuts, figs (banana), oranges, lemons, millet, </a:t>
            </a:r>
            <a:r>
              <a:rPr lang="en-PH" dirty="0" err="1"/>
              <a:t>panicum</a:t>
            </a:r>
            <a:r>
              <a:rPr lang="en-PH" dirty="0"/>
              <a:t>, sorgo, wax and gold</a:t>
            </a:r>
          </a:p>
          <a:p>
            <a:pPr>
              <a:buFont typeface="Courier New" pitchFamily="49" charset="0"/>
              <a:buChar char="o"/>
            </a:pPr>
            <a:r>
              <a:rPr lang="en-PH" b="1" i="1" dirty="0"/>
              <a:t>Dwellings</a:t>
            </a:r>
          </a:p>
          <a:p>
            <a:pPr>
              <a:buFont typeface="Arial" pitchFamily="34" charset="0"/>
              <a:buChar char="•"/>
            </a:pPr>
            <a:r>
              <a:rPr lang="en-PH" dirty="0"/>
              <a:t>Built up from the ground on huge posts of wood and thatched with fig and palm leaves</a:t>
            </a:r>
          </a:p>
        </p:txBody>
      </p:sp>
      <p:pic>
        <p:nvPicPr>
          <p:cNvPr id="14338" name="Picture 2" descr="D:\users.data2\Documents\pix.readings.phil.hist\ric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6866" y="762000"/>
            <a:ext cx="306705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descr="D:\users.data2\Documents\pix.readings.phil.hist\coconu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2438400"/>
            <a:ext cx="375285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D:\users.data2\Documents\pix.readings.phil.hist\dwelling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4495800"/>
            <a:ext cx="2895600" cy="173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1212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33601" y="381000"/>
            <a:ext cx="7601155" cy="1153076"/>
          </a:xfrm>
        </p:spPr>
        <p:txBody>
          <a:bodyPr>
            <a:normAutofit fontScale="90000"/>
          </a:bodyPr>
          <a:lstStyle/>
          <a:p>
            <a:r>
              <a:rPr lang="en-PH" sz="4000" dirty="0">
                <a:latin typeface="Brush Script MT" pitchFamily="66" charset="0"/>
              </a:rPr>
              <a:t>Word Game!</a:t>
            </a:r>
            <a:br>
              <a:rPr lang="en-PH" sz="4000" dirty="0">
                <a:latin typeface="Brush Script MT" pitchFamily="66" charset="0"/>
              </a:rPr>
            </a:br>
            <a:r>
              <a:rPr lang="en-PH" sz="4000" dirty="0">
                <a:latin typeface="Brush Script MT" pitchFamily="66" charset="0"/>
              </a:rPr>
              <a:t>(Terminologies)</a:t>
            </a:r>
          </a:p>
        </p:txBody>
      </p:sp>
      <p:sp>
        <p:nvSpPr>
          <p:cNvPr id="2" name="Content Placeholder 1"/>
          <p:cNvSpPr>
            <a:spLocks noGrp="1"/>
          </p:cNvSpPr>
          <p:nvPr>
            <p:ph idx="1"/>
          </p:nvPr>
        </p:nvSpPr>
        <p:spPr>
          <a:xfrm>
            <a:off x="1981202" y="1807362"/>
            <a:ext cx="4724399" cy="4593439"/>
          </a:xfrm>
        </p:spPr>
        <p:txBody>
          <a:bodyPr>
            <a:normAutofit lnSpcReduction="10000"/>
          </a:bodyPr>
          <a:lstStyle/>
          <a:p>
            <a:r>
              <a:rPr lang="en-PH" b="1" i="1" dirty="0" err="1"/>
              <a:t>uraca</a:t>
            </a:r>
            <a:r>
              <a:rPr lang="en-PH" b="1" i="1" dirty="0"/>
              <a:t> </a:t>
            </a:r>
            <a:r>
              <a:rPr lang="en-PH" dirty="0"/>
              <a:t>(arrack) – palm wine, this resembles </a:t>
            </a:r>
            <a:r>
              <a:rPr lang="en-PH" i="1" dirty="0"/>
              <a:t>tuba</a:t>
            </a:r>
            <a:r>
              <a:rPr lang="en-PH" dirty="0"/>
              <a:t> at present </a:t>
            </a:r>
          </a:p>
          <a:p>
            <a:r>
              <a:rPr lang="en-PH" b="1" i="1" dirty="0"/>
              <a:t>(h)</a:t>
            </a:r>
            <a:r>
              <a:rPr lang="en-PH" b="1" i="1" dirty="0" err="1"/>
              <a:t>umay</a:t>
            </a:r>
            <a:r>
              <a:rPr lang="en-PH" b="1" i="1" dirty="0"/>
              <a:t> </a:t>
            </a:r>
            <a:r>
              <a:rPr lang="en-PH" dirty="0"/>
              <a:t>– rice</a:t>
            </a:r>
          </a:p>
          <a:p>
            <a:r>
              <a:rPr lang="en-PH" b="1" i="1" dirty="0" err="1"/>
              <a:t>caphri</a:t>
            </a:r>
            <a:r>
              <a:rPr lang="en-PH" dirty="0"/>
              <a:t> – heathen</a:t>
            </a:r>
          </a:p>
          <a:p>
            <a:r>
              <a:rPr lang="en-PH" b="1" i="1" dirty="0"/>
              <a:t>anime</a:t>
            </a:r>
            <a:r>
              <a:rPr lang="en-PH" dirty="0"/>
              <a:t> – a gum of a tree wrapped in palm or fig (banana) leaves for lights</a:t>
            </a:r>
          </a:p>
          <a:p>
            <a:r>
              <a:rPr lang="en-PH" b="1" i="1" dirty="0" err="1"/>
              <a:t>baloto</a:t>
            </a:r>
            <a:r>
              <a:rPr lang="en-PH" dirty="0"/>
              <a:t> – small boat</a:t>
            </a:r>
          </a:p>
          <a:p>
            <a:r>
              <a:rPr lang="en-PH" b="1" i="1" dirty="0" err="1"/>
              <a:t>balanghai</a:t>
            </a:r>
            <a:r>
              <a:rPr lang="en-PH" dirty="0"/>
              <a:t> – big boat (resembles </a:t>
            </a:r>
            <a:r>
              <a:rPr lang="en-PH" i="1" dirty="0" err="1"/>
              <a:t>fusta</a:t>
            </a:r>
            <a:r>
              <a:rPr lang="en-PH" dirty="0"/>
              <a:t> in Spanish)</a:t>
            </a:r>
          </a:p>
          <a:p>
            <a:r>
              <a:rPr lang="en-PH" b="1" i="1" dirty="0" err="1"/>
              <a:t>aghon</a:t>
            </a:r>
            <a:r>
              <a:rPr lang="en-PH" dirty="0"/>
              <a:t> – gongs (resembles bells in Spanish)</a:t>
            </a:r>
          </a:p>
          <a:p>
            <a:r>
              <a:rPr lang="en-PH" b="1" i="1" dirty="0" err="1"/>
              <a:t>laghan</a:t>
            </a:r>
            <a:r>
              <a:rPr lang="en-PH" dirty="0"/>
              <a:t> – a large sea snails which kills whales by eating whale’s heart</a:t>
            </a:r>
          </a:p>
        </p:txBody>
      </p:sp>
      <p:pic>
        <p:nvPicPr>
          <p:cNvPr id="8195" name="Picture 3" descr="D:\users.data2\Documents\pix.readings.phil.hist\balanghay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58201" y="3886201"/>
            <a:ext cx="1905000" cy="2620057"/>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D:\users.data2\Documents\pix.readings.phil.hist\balot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2667001"/>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D:\users.data2\Documents\pix.readings.phil.hist\tub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5747" y="533401"/>
            <a:ext cx="1847850" cy="2466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5659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1" y="269325"/>
            <a:ext cx="9601199" cy="924475"/>
          </a:xfrm>
        </p:spPr>
        <p:txBody>
          <a:bodyPr>
            <a:normAutofit fontScale="90000"/>
          </a:bodyPr>
          <a:lstStyle/>
          <a:p>
            <a:r>
              <a:rPr lang="en-PH" sz="4000" dirty="0">
                <a:latin typeface="Brush Script MT" pitchFamily="66" charset="0"/>
              </a:rPr>
              <a:t>What’s in a name?</a:t>
            </a:r>
            <a:br>
              <a:rPr lang="en-PH" sz="4000" dirty="0">
                <a:latin typeface="Brush Script MT" pitchFamily="66" charset="0"/>
              </a:rPr>
            </a:br>
            <a:r>
              <a:rPr lang="en-PH" sz="4000" dirty="0">
                <a:latin typeface="Brush Script MT" pitchFamily="66" charset="0"/>
              </a:rPr>
              <a:t>(Christian Names given to our Ancestors)</a:t>
            </a:r>
          </a:p>
        </p:txBody>
      </p:sp>
      <p:sp>
        <p:nvSpPr>
          <p:cNvPr id="3" name="Content Placeholder 2"/>
          <p:cNvSpPr>
            <a:spLocks noGrp="1"/>
          </p:cNvSpPr>
          <p:nvPr>
            <p:ph idx="1"/>
          </p:nvPr>
        </p:nvSpPr>
        <p:spPr>
          <a:xfrm>
            <a:off x="1981201" y="1807362"/>
            <a:ext cx="4572000" cy="4593439"/>
          </a:xfrm>
        </p:spPr>
        <p:txBody>
          <a:bodyPr>
            <a:normAutofit/>
          </a:bodyPr>
          <a:lstStyle/>
          <a:p>
            <a:pPr marL="0" indent="0">
              <a:buNone/>
            </a:pPr>
            <a:r>
              <a:rPr lang="en-PH" b="1" dirty="0"/>
              <a:t>Conversion of our Ancestors</a:t>
            </a:r>
          </a:p>
          <a:p>
            <a:pPr>
              <a:buFont typeface="Wingdings" pitchFamily="2" charset="2"/>
              <a:buChar char="v"/>
            </a:pPr>
            <a:r>
              <a:rPr lang="en-PH" dirty="0" err="1"/>
              <a:t>Raia</a:t>
            </a:r>
            <a:r>
              <a:rPr lang="en-PH" dirty="0"/>
              <a:t> </a:t>
            </a:r>
            <a:r>
              <a:rPr lang="en-PH" dirty="0" err="1"/>
              <a:t>Humabon</a:t>
            </a:r>
            <a:r>
              <a:rPr lang="en-PH" dirty="0"/>
              <a:t> – Don Carlos</a:t>
            </a:r>
          </a:p>
          <a:p>
            <a:pPr>
              <a:buFont typeface="Wingdings" pitchFamily="2" charset="2"/>
              <a:buChar char="v"/>
            </a:pPr>
            <a:r>
              <a:rPr lang="en-PH" dirty="0"/>
              <a:t>Son of </a:t>
            </a:r>
            <a:r>
              <a:rPr lang="en-PH" dirty="0" err="1"/>
              <a:t>Raia</a:t>
            </a:r>
            <a:r>
              <a:rPr lang="en-PH" dirty="0"/>
              <a:t> </a:t>
            </a:r>
            <a:r>
              <a:rPr lang="en-PH" dirty="0" err="1"/>
              <a:t>Humabon</a:t>
            </a:r>
            <a:r>
              <a:rPr lang="en-PH" dirty="0"/>
              <a:t> (prince) – Fernando</a:t>
            </a:r>
          </a:p>
          <a:p>
            <a:pPr>
              <a:buFont typeface="Wingdings" pitchFamily="2" charset="2"/>
              <a:buChar char="v"/>
            </a:pPr>
            <a:r>
              <a:rPr lang="en-PH" dirty="0" err="1"/>
              <a:t>Raia</a:t>
            </a:r>
            <a:r>
              <a:rPr lang="en-PH" dirty="0"/>
              <a:t> </a:t>
            </a:r>
            <a:r>
              <a:rPr lang="en-PH" dirty="0" err="1"/>
              <a:t>Culambo</a:t>
            </a:r>
            <a:r>
              <a:rPr lang="en-PH" dirty="0"/>
              <a:t> – </a:t>
            </a:r>
            <a:r>
              <a:rPr lang="en-PH" dirty="0" err="1"/>
              <a:t>Johanni</a:t>
            </a:r>
            <a:endParaRPr lang="en-PH" dirty="0"/>
          </a:p>
          <a:p>
            <a:pPr>
              <a:buFont typeface="Wingdings" pitchFamily="2" charset="2"/>
              <a:buChar char="v"/>
            </a:pPr>
            <a:r>
              <a:rPr lang="en-PH" dirty="0"/>
              <a:t>A Muslim - </a:t>
            </a:r>
            <a:r>
              <a:rPr lang="en-PH" dirty="0" err="1"/>
              <a:t>Christoforo</a:t>
            </a:r>
            <a:endParaRPr lang="en-PH" dirty="0"/>
          </a:p>
          <a:p>
            <a:pPr>
              <a:buFont typeface="Wingdings" pitchFamily="2" charset="2"/>
              <a:buChar char="v"/>
            </a:pPr>
            <a:r>
              <a:rPr lang="en-PH" dirty="0"/>
              <a:t>Queen (</a:t>
            </a:r>
            <a:r>
              <a:rPr lang="en-PH" dirty="0" err="1"/>
              <a:t>Amihan</a:t>
            </a:r>
            <a:r>
              <a:rPr lang="en-PH" dirty="0"/>
              <a:t>) – Johanna</a:t>
            </a:r>
          </a:p>
          <a:p>
            <a:pPr>
              <a:buFont typeface="Wingdings" pitchFamily="2" charset="2"/>
              <a:buChar char="v"/>
            </a:pPr>
            <a:r>
              <a:rPr lang="en-PH" dirty="0"/>
              <a:t>her daughter (wife of the Prince) - Catherina</a:t>
            </a:r>
          </a:p>
          <a:p>
            <a:pPr>
              <a:buFont typeface="Wingdings" pitchFamily="2" charset="2"/>
              <a:buChar char="v"/>
            </a:pPr>
            <a:r>
              <a:rPr lang="en-PH" dirty="0"/>
              <a:t>Queen of </a:t>
            </a:r>
            <a:r>
              <a:rPr lang="en-PH" dirty="0" err="1"/>
              <a:t>Mazaua</a:t>
            </a:r>
            <a:r>
              <a:rPr lang="en-PH" dirty="0"/>
              <a:t> - </a:t>
            </a:r>
            <a:r>
              <a:rPr lang="en-PH" dirty="0" err="1"/>
              <a:t>Lisabeta</a:t>
            </a:r>
            <a:endParaRPr lang="en-PH" dirty="0"/>
          </a:p>
          <a:p>
            <a:pPr marL="0" indent="0">
              <a:buNone/>
            </a:pPr>
            <a:endParaRPr lang="en-PH" dirty="0"/>
          </a:p>
        </p:txBody>
      </p:sp>
      <p:pic>
        <p:nvPicPr>
          <p:cNvPr id="12290" name="Picture 2" descr="D:\users.data2\Documents\pix.readings.phil.hist\lady.and.image of santo nin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1752600"/>
            <a:ext cx="3581400"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6037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5025" y="135468"/>
            <a:ext cx="10140042" cy="3979260"/>
          </a:xfrm>
        </p:spPr>
        <p:txBody>
          <a:bodyPr>
            <a:normAutofit/>
          </a:bodyPr>
          <a:lstStyle/>
          <a:p>
            <a:pPr algn="ctr"/>
            <a:br>
              <a:rPr lang="en-PH" dirty="0"/>
            </a:br>
            <a:r>
              <a:rPr lang="en-PH" sz="6000" dirty="0"/>
              <a:t>Contribution </a:t>
            </a:r>
            <a:br>
              <a:rPr lang="en-PH" sz="6000" dirty="0"/>
            </a:br>
            <a:r>
              <a:rPr lang="en-PH" sz="6000" dirty="0"/>
              <a:t>and </a:t>
            </a:r>
            <a:br>
              <a:rPr lang="en-PH" sz="6000" dirty="0"/>
            </a:br>
            <a:r>
              <a:rPr lang="en-PH" sz="6000" b="1" dirty="0">
                <a:latin typeface="Arial Narrow" panose="020B0606020202030204" pitchFamily="34" charset="0"/>
              </a:rPr>
              <a:t>RELEVANCE</a:t>
            </a:r>
          </a:p>
        </p:txBody>
      </p:sp>
      <p:sp>
        <p:nvSpPr>
          <p:cNvPr id="4" name="Text Placeholder 3"/>
          <p:cNvSpPr>
            <a:spLocks noGrp="1"/>
          </p:cNvSpPr>
          <p:nvPr>
            <p:ph type="body" idx="1"/>
          </p:nvPr>
        </p:nvSpPr>
        <p:spPr>
          <a:xfrm>
            <a:off x="765025" y="4114727"/>
            <a:ext cx="9612971" cy="2015139"/>
          </a:xfrm>
        </p:spPr>
        <p:txBody>
          <a:bodyPr>
            <a:normAutofit/>
          </a:bodyPr>
          <a:lstStyle/>
          <a:p>
            <a:pPr algn="ctr"/>
            <a:r>
              <a:rPr lang="en-PH" sz="4800" b="1" dirty="0">
                <a:latin typeface="Arial Narrow" panose="020B0606020202030204" pitchFamily="34" charset="0"/>
              </a:rPr>
              <a:t>OF </a:t>
            </a:r>
          </a:p>
          <a:p>
            <a:pPr algn="ctr"/>
            <a:r>
              <a:rPr lang="en-PH" sz="4800" b="1" dirty="0">
                <a:latin typeface="Arial Narrow" panose="020B0606020202030204" pitchFamily="34" charset="0"/>
              </a:rPr>
              <a:t>PIGAFETTA’s DOCUMENT</a:t>
            </a:r>
            <a:endParaRPr lang="en-PH" sz="4800" dirty="0"/>
          </a:p>
        </p:txBody>
      </p:sp>
    </p:spTree>
    <p:extLst>
      <p:ext uri="{BB962C8B-B14F-4D97-AF65-F5344CB8AC3E}">
        <p14:creationId xmlns:p14="http://schemas.microsoft.com/office/powerpoint/2010/main" val="1662924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800" y="2683934"/>
            <a:ext cx="9601200" cy="1485900"/>
          </a:xfrm>
        </p:spPr>
        <p:txBody>
          <a:bodyPr>
            <a:normAutofit/>
          </a:bodyPr>
          <a:lstStyle/>
          <a:p>
            <a:r>
              <a:rPr lang="en-PH" sz="6600" dirty="0"/>
              <a:t>Background of the Author</a:t>
            </a:r>
          </a:p>
        </p:txBody>
      </p:sp>
    </p:spTree>
    <p:extLst>
      <p:ext uri="{BB962C8B-B14F-4D97-AF65-F5344CB8AC3E}">
        <p14:creationId xmlns:p14="http://schemas.microsoft.com/office/powerpoint/2010/main" val="25043751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PH" b="1" dirty="0">
                <a:latin typeface="Arial Narrow" panose="020B0606020202030204" pitchFamily="34" charset="0"/>
              </a:rPr>
              <a:t>On Geography</a:t>
            </a:r>
          </a:p>
        </p:txBody>
      </p:sp>
      <p:sp>
        <p:nvSpPr>
          <p:cNvPr id="3" name="Content Placeholder 2"/>
          <p:cNvSpPr>
            <a:spLocks noGrp="1"/>
          </p:cNvSpPr>
          <p:nvPr>
            <p:ph idx="1"/>
          </p:nvPr>
        </p:nvSpPr>
        <p:spPr>
          <a:xfrm>
            <a:off x="1371600" y="1362635"/>
            <a:ext cx="9601200" cy="4912659"/>
          </a:xfrm>
        </p:spPr>
        <p:txBody>
          <a:bodyPr>
            <a:noAutofit/>
          </a:bodyPr>
          <a:lstStyle/>
          <a:p>
            <a:pPr algn="just"/>
            <a:r>
              <a:rPr lang="en-PH" sz="3600" dirty="0">
                <a:solidFill>
                  <a:srgbClr val="4E3B30"/>
                </a:solidFill>
                <a:latin typeface="Arial Narrow" panose="020B0606020202030204" pitchFamily="34" charset="0"/>
                <a:ea typeface="+mj-ea"/>
                <a:cs typeface="+mj-cs"/>
              </a:rPr>
              <a:t>The </a:t>
            </a:r>
            <a:r>
              <a:rPr lang="en-PH" sz="3600" dirty="0" err="1">
                <a:solidFill>
                  <a:srgbClr val="4E3B30"/>
                </a:solidFill>
                <a:latin typeface="Arial Narrow" panose="020B0606020202030204" pitchFamily="34" charset="0"/>
                <a:ea typeface="+mj-ea"/>
                <a:cs typeface="+mj-cs"/>
              </a:rPr>
              <a:t>Pigafetta</a:t>
            </a:r>
            <a:r>
              <a:rPr lang="en-PH" sz="3600" dirty="0">
                <a:solidFill>
                  <a:srgbClr val="4E3B30"/>
                </a:solidFill>
                <a:latin typeface="Arial Narrow" panose="020B0606020202030204" pitchFamily="34" charset="0"/>
                <a:ea typeface="+mj-ea"/>
                <a:cs typeface="+mj-cs"/>
              </a:rPr>
              <a:t> document gave a detailed chronicle of the significant events of the exploration of Ferdinand Magellan. </a:t>
            </a:r>
          </a:p>
          <a:p>
            <a:pPr algn="just"/>
            <a:r>
              <a:rPr lang="en-PH" sz="3600" dirty="0">
                <a:solidFill>
                  <a:srgbClr val="4E3B30"/>
                </a:solidFill>
                <a:latin typeface="Arial Narrow" panose="020B0606020202030204" pitchFamily="34" charset="0"/>
                <a:ea typeface="+mj-ea"/>
                <a:cs typeface="+mj-cs"/>
              </a:rPr>
              <a:t>It provided a description, location and distances of the places visited thereby enhancing the knowledge of cartography at that time.</a:t>
            </a:r>
          </a:p>
          <a:p>
            <a:pPr algn="just"/>
            <a:r>
              <a:rPr lang="en-PH" sz="3600" dirty="0">
                <a:latin typeface="Arial Narrow" panose="020B0606020202030204" pitchFamily="34" charset="0"/>
              </a:rPr>
              <a:t>The chronicle contributed immensely to European historiography because it preserved and popularized the achievements of the Magellan-Elcano expedition.</a:t>
            </a:r>
          </a:p>
        </p:txBody>
      </p:sp>
    </p:spTree>
    <p:extLst>
      <p:ext uri="{BB962C8B-B14F-4D97-AF65-F5344CB8AC3E}">
        <p14:creationId xmlns:p14="http://schemas.microsoft.com/office/powerpoint/2010/main" val="35547670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b="1" dirty="0">
                <a:latin typeface="Arial Narrow" panose="020B0606020202030204" pitchFamily="34" charset="0"/>
              </a:rPr>
              <a:t>On Economics and Trade</a:t>
            </a:r>
          </a:p>
        </p:txBody>
      </p:sp>
      <p:sp>
        <p:nvSpPr>
          <p:cNvPr id="3" name="Content Placeholder 2"/>
          <p:cNvSpPr>
            <a:spLocks noGrp="1"/>
          </p:cNvSpPr>
          <p:nvPr>
            <p:ph idx="1"/>
          </p:nvPr>
        </p:nvSpPr>
        <p:spPr>
          <a:xfrm>
            <a:off x="1371600" y="1918447"/>
            <a:ext cx="9601200" cy="3948953"/>
          </a:xfrm>
        </p:spPr>
        <p:txBody>
          <a:bodyPr/>
          <a:lstStyle/>
          <a:p>
            <a:pPr algn="just"/>
            <a:r>
              <a:rPr lang="en-PH" sz="3600" dirty="0">
                <a:latin typeface="Arial Narrow" panose="020B0606020202030204" pitchFamily="34" charset="0"/>
              </a:rPr>
              <a:t>There was an evidence of agricultural activities based on their produce.</a:t>
            </a:r>
          </a:p>
          <a:p>
            <a:pPr algn="just"/>
            <a:r>
              <a:rPr lang="en-PH" sz="3600" dirty="0">
                <a:latin typeface="Arial Narrow" panose="020B0606020202030204" pitchFamily="34" charset="0"/>
              </a:rPr>
              <a:t>They engaged in trade with neighboring countries such as China. </a:t>
            </a:r>
          </a:p>
          <a:p>
            <a:pPr algn="just"/>
            <a:endParaRPr lang="en-PH" sz="3600" dirty="0">
              <a:latin typeface="Arial Narrow" panose="020B0606020202030204" pitchFamily="34" charset="0"/>
            </a:endParaRPr>
          </a:p>
          <a:p>
            <a:pPr algn="just"/>
            <a:endParaRPr lang="en-PH" sz="3600" dirty="0">
              <a:latin typeface="Arial Narrow" panose="020B0606020202030204" pitchFamily="34" charset="0"/>
            </a:endParaRPr>
          </a:p>
          <a:p>
            <a:endParaRPr lang="en-PH" dirty="0"/>
          </a:p>
        </p:txBody>
      </p:sp>
    </p:spTree>
    <p:extLst>
      <p:ext uri="{BB962C8B-B14F-4D97-AF65-F5344CB8AC3E}">
        <p14:creationId xmlns:p14="http://schemas.microsoft.com/office/powerpoint/2010/main" val="32277811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b="1" dirty="0">
                <a:latin typeface="Arial Narrow" panose="020B0606020202030204" pitchFamily="34" charset="0"/>
              </a:rPr>
              <a:t>On arts, customs, traditions and religion</a:t>
            </a:r>
          </a:p>
        </p:txBody>
      </p:sp>
      <p:sp>
        <p:nvSpPr>
          <p:cNvPr id="3" name="Content Placeholder 2"/>
          <p:cNvSpPr>
            <a:spLocks noGrp="1"/>
          </p:cNvSpPr>
          <p:nvPr>
            <p:ph idx="1"/>
          </p:nvPr>
        </p:nvSpPr>
        <p:spPr>
          <a:xfrm>
            <a:off x="1371600" y="1792941"/>
            <a:ext cx="9601200" cy="4074459"/>
          </a:xfrm>
        </p:spPr>
        <p:txBody>
          <a:bodyPr>
            <a:normAutofit fontScale="92500" lnSpcReduction="20000"/>
          </a:bodyPr>
          <a:lstStyle/>
          <a:p>
            <a:pPr algn="just"/>
            <a:r>
              <a:rPr lang="en-PH" sz="3600" dirty="0">
                <a:latin typeface="Arial Narrow" panose="020B0606020202030204" pitchFamily="34" charset="0"/>
              </a:rPr>
              <a:t>As described, Filipinos have their unique musical instruments;</a:t>
            </a:r>
          </a:p>
          <a:p>
            <a:pPr algn="just"/>
            <a:r>
              <a:rPr lang="en-PH" sz="3600" dirty="0">
                <a:latin typeface="Arial Narrow" panose="020B0606020202030204" pitchFamily="34" charset="0"/>
              </a:rPr>
              <a:t>They have arts as seen in their bodies being tattooed (in some villages);</a:t>
            </a:r>
          </a:p>
          <a:p>
            <a:pPr algn="just"/>
            <a:r>
              <a:rPr lang="en-PH" sz="3600" dirty="0">
                <a:latin typeface="Arial Narrow" panose="020B0606020202030204" pitchFamily="34" charset="0"/>
              </a:rPr>
              <a:t>Performed rituals during dining and some gatherings;</a:t>
            </a:r>
          </a:p>
          <a:p>
            <a:pPr algn="just"/>
            <a:r>
              <a:rPr lang="en-PH" sz="3600" dirty="0">
                <a:latin typeface="Arial Narrow" panose="020B0606020202030204" pitchFamily="34" charset="0"/>
              </a:rPr>
              <a:t>They have a lot of  burial practices; </a:t>
            </a:r>
          </a:p>
          <a:p>
            <a:pPr algn="just"/>
            <a:r>
              <a:rPr lang="en-PH" sz="3600" dirty="0">
                <a:latin typeface="Arial Narrow" panose="020B0606020202030204" pitchFamily="34" charset="0"/>
              </a:rPr>
              <a:t>Worship of </a:t>
            </a:r>
            <a:r>
              <a:rPr lang="en-PH" sz="3600" dirty="0" err="1">
                <a:latin typeface="Arial Narrow" panose="020B0606020202030204" pitchFamily="34" charset="0"/>
              </a:rPr>
              <a:t>anitos</a:t>
            </a:r>
            <a:r>
              <a:rPr lang="en-PH" sz="3600" dirty="0">
                <a:latin typeface="Arial Narrow" panose="020B0606020202030204" pitchFamily="34" charset="0"/>
              </a:rPr>
              <a:t> (wooden idols) and ritual for healing of ill persons. </a:t>
            </a:r>
          </a:p>
          <a:p>
            <a:pPr algn="just"/>
            <a:endParaRPr lang="en-PH" sz="3600" dirty="0">
              <a:latin typeface="Arial Narrow" panose="020B0606020202030204" pitchFamily="34" charset="0"/>
            </a:endParaRPr>
          </a:p>
        </p:txBody>
      </p:sp>
    </p:spTree>
    <p:extLst>
      <p:ext uri="{BB962C8B-B14F-4D97-AF65-F5344CB8AC3E}">
        <p14:creationId xmlns:p14="http://schemas.microsoft.com/office/powerpoint/2010/main" val="31886294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just"/>
            <a:r>
              <a:rPr lang="en-PH" dirty="0"/>
              <a:t> On the other hand, the document also narrated the status (inferiority) of the Filipinos in some ways such as;</a:t>
            </a:r>
          </a:p>
        </p:txBody>
      </p:sp>
      <p:sp>
        <p:nvSpPr>
          <p:cNvPr id="3" name="Content Placeholder 2"/>
          <p:cNvSpPr>
            <a:spLocks noGrp="1"/>
          </p:cNvSpPr>
          <p:nvPr>
            <p:ph idx="1"/>
          </p:nvPr>
        </p:nvSpPr>
        <p:spPr/>
        <p:txBody>
          <a:bodyPr/>
          <a:lstStyle/>
          <a:p>
            <a:endParaRPr lang="en-PH" dirty="0"/>
          </a:p>
          <a:p>
            <a:r>
              <a:rPr lang="en-PH" sz="3600" dirty="0">
                <a:latin typeface="Arial Narrow" panose="020B0606020202030204" pitchFamily="34" charset="0"/>
              </a:rPr>
              <a:t>Warfare - weapons </a:t>
            </a:r>
          </a:p>
          <a:p>
            <a:r>
              <a:rPr lang="en-PH" sz="3600" dirty="0">
                <a:latin typeface="Arial Narrow" panose="020B0606020202030204" pitchFamily="34" charset="0"/>
              </a:rPr>
              <a:t>Manner of dressing</a:t>
            </a:r>
          </a:p>
          <a:p>
            <a:r>
              <a:rPr lang="en-PH" sz="3600" dirty="0">
                <a:latin typeface="Arial Narrow" panose="020B0606020202030204" pitchFamily="34" charset="0"/>
              </a:rPr>
              <a:t>System of writing </a:t>
            </a:r>
          </a:p>
          <a:p>
            <a:pPr marL="0" indent="0">
              <a:buNone/>
            </a:pPr>
            <a:endParaRPr lang="en-PH" sz="3600" dirty="0">
              <a:latin typeface="Arial Narrow" panose="020B0606020202030204" pitchFamily="34" charset="0"/>
            </a:endParaRPr>
          </a:p>
          <a:p>
            <a:endParaRPr lang="en-PH" sz="3600" dirty="0">
              <a:latin typeface="Arial Narrow" panose="020B0606020202030204" pitchFamily="34" charset="0"/>
            </a:endParaRPr>
          </a:p>
        </p:txBody>
      </p:sp>
    </p:spTree>
    <p:extLst>
      <p:ext uri="{BB962C8B-B14F-4D97-AF65-F5344CB8AC3E}">
        <p14:creationId xmlns:p14="http://schemas.microsoft.com/office/powerpoint/2010/main" val="11067937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b="1" dirty="0">
                <a:latin typeface="Arial Narrow" panose="020B0606020202030204" pitchFamily="34" charset="0"/>
              </a:rPr>
              <a:t>On Christianization</a:t>
            </a:r>
          </a:p>
        </p:txBody>
      </p:sp>
      <p:sp>
        <p:nvSpPr>
          <p:cNvPr id="3" name="Content Placeholder 2"/>
          <p:cNvSpPr>
            <a:spLocks noGrp="1"/>
          </p:cNvSpPr>
          <p:nvPr>
            <p:ph idx="1"/>
          </p:nvPr>
        </p:nvSpPr>
        <p:spPr/>
        <p:txBody>
          <a:bodyPr>
            <a:normAutofit/>
          </a:bodyPr>
          <a:lstStyle/>
          <a:p>
            <a:r>
              <a:rPr lang="en-PH" sz="3600" dirty="0"/>
              <a:t>The documents narrated the conversion of early Filipinos into Christianity</a:t>
            </a:r>
          </a:p>
        </p:txBody>
      </p:sp>
    </p:spTree>
    <p:extLst>
      <p:ext uri="{BB962C8B-B14F-4D97-AF65-F5344CB8AC3E}">
        <p14:creationId xmlns:p14="http://schemas.microsoft.com/office/powerpoint/2010/main" val="5976330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1219200"/>
            <a:ext cx="9601200" cy="4648200"/>
          </a:xfrm>
        </p:spPr>
        <p:txBody>
          <a:bodyPr>
            <a:noAutofit/>
          </a:bodyPr>
          <a:lstStyle/>
          <a:p>
            <a:pPr algn="just"/>
            <a:r>
              <a:rPr lang="en-PH" sz="4800" b="1" dirty="0">
                <a:latin typeface="Arial Narrow" panose="020B0606020202030204" pitchFamily="34" charset="0"/>
              </a:rPr>
              <a:t>at present…..</a:t>
            </a:r>
          </a:p>
          <a:p>
            <a:pPr marL="0" indent="0" algn="just">
              <a:buNone/>
            </a:pPr>
            <a:r>
              <a:rPr lang="en-PH" sz="3600" b="1" dirty="0">
                <a:latin typeface="Arial Narrow" panose="020B0606020202030204" pitchFamily="34" charset="0"/>
              </a:rPr>
              <a:t>            </a:t>
            </a:r>
            <a:r>
              <a:rPr lang="en-PH" sz="3600" dirty="0">
                <a:latin typeface="Arial Narrow" panose="020B0606020202030204" pitchFamily="34" charset="0"/>
              </a:rPr>
              <a:t>textbook writers use his book as their source of historical information every time they discuss the beginning of Christianity in the Philippines.  Their accounts about the first mass in the Philippines, the conversion of Rajah </a:t>
            </a:r>
            <a:r>
              <a:rPr lang="en-PH" sz="3600" dirty="0" err="1">
                <a:latin typeface="Arial Narrow" panose="020B0606020202030204" pitchFamily="34" charset="0"/>
              </a:rPr>
              <a:t>Humabon</a:t>
            </a:r>
            <a:r>
              <a:rPr lang="en-PH" sz="3600" dirty="0">
                <a:latin typeface="Arial Narrow" panose="020B0606020202030204" pitchFamily="34" charset="0"/>
              </a:rPr>
              <a:t> and his wife and the story of the image of the </a:t>
            </a:r>
            <a:r>
              <a:rPr lang="en-PH" sz="3600" dirty="0" err="1">
                <a:latin typeface="Arial Narrow" panose="020B0606020202030204" pitchFamily="34" charset="0"/>
              </a:rPr>
              <a:t>Sto</a:t>
            </a:r>
            <a:r>
              <a:rPr lang="en-PH" sz="3600" dirty="0">
                <a:latin typeface="Arial Narrow" panose="020B0606020202030204" pitchFamily="34" charset="0"/>
              </a:rPr>
              <a:t>. Nino were mostly taken from </a:t>
            </a:r>
            <a:r>
              <a:rPr lang="en-PH" sz="3600" dirty="0" err="1">
                <a:latin typeface="Arial Narrow" panose="020B0606020202030204" pitchFamily="34" charset="0"/>
              </a:rPr>
              <a:t>Pigafetta’s</a:t>
            </a:r>
            <a:r>
              <a:rPr lang="en-PH" sz="3600" dirty="0">
                <a:latin typeface="Arial Narrow" panose="020B0606020202030204" pitchFamily="34" charset="0"/>
              </a:rPr>
              <a:t> book. </a:t>
            </a:r>
          </a:p>
        </p:txBody>
      </p:sp>
    </p:spTree>
    <p:extLst>
      <p:ext uri="{BB962C8B-B14F-4D97-AF65-F5344CB8AC3E}">
        <p14:creationId xmlns:p14="http://schemas.microsoft.com/office/powerpoint/2010/main" val="38284087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600199"/>
            <a:ext cx="9601200" cy="4800601"/>
          </a:xfrm>
        </p:spPr>
        <p:txBody>
          <a:bodyPr>
            <a:normAutofit/>
          </a:bodyPr>
          <a:lstStyle/>
          <a:p>
            <a:pPr algn="ctr"/>
            <a:r>
              <a:rPr lang="en-PH" dirty="0" err="1"/>
              <a:t>Daghang</a:t>
            </a:r>
            <a:r>
              <a:rPr lang="en-PH" dirty="0"/>
              <a:t> </a:t>
            </a:r>
            <a:r>
              <a:rPr lang="en-PH" dirty="0" err="1"/>
              <a:t>Kaayong</a:t>
            </a:r>
            <a:r>
              <a:rPr lang="en-PH" dirty="0"/>
              <a:t> </a:t>
            </a:r>
            <a:r>
              <a:rPr lang="en-PH" dirty="0" err="1"/>
              <a:t>Salamat</a:t>
            </a:r>
            <a:r>
              <a:rPr lang="en-PH" dirty="0"/>
              <a:t>!</a:t>
            </a:r>
            <a:br>
              <a:rPr lang="en-PH" dirty="0"/>
            </a:br>
            <a:br>
              <a:rPr lang="en-PH" dirty="0"/>
            </a:br>
            <a:r>
              <a:rPr lang="en-PH" dirty="0" err="1"/>
              <a:t>Madamo</a:t>
            </a:r>
            <a:r>
              <a:rPr lang="en-PH" dirty="0"/>
              <a:t> </a:t>
            </a:r>
            <a:r>
              <a:rPr lang="en-PH" dirty="0" err="1"/>
              <a:t>nga</a:t>
            </a:r>
            <a:r>
              <a:rPr lang="en-PH" dirty="0"/>
              <a:t> </a:t>
            </a:r>
            <a:r>
              <a:rPr lang="en-PH" dirty="0" err="1"/>
              <a:t>Salamat</a:t>
            </a:r>
            <a:r>
              <a:rPr lang="en-PH" dirty="0"/>
              <a:t>!</a:t>
            </a:r>
            <a:br>
              <a:rPr lang="en-PH" dirty="0"/>
            </a:br>
            <a:br>
              <a:rPr lang="en-PH" dirty="0"/>
            </a:br>
            <a:r>
              <a:rPr lang="en-PH" dirty="0" err="1"/>
              <a:t>Maraming</a:t>
            </a:r>
            <a:r>
              <a:rPr lang="en-PH" dirty="0"/>
              <a:t> </a:t>
            </a:r>
            <a:r>
              <a:rPr lang="en-PH" dirty="0" err="1"/>
              <a:t>Salamat</a:t>
            </a:r>
            <a:r>
              <a:rPr lang="en-PH" dirty="0"/>
              <a:t> </a:t>
            </a:r>
            <a:r>
              <a:rPr lang="en-PH" dirty="0" err="1"/>
              <a:t>po</a:t>
            </a:r>
            <a:r>
              <a:rPr lang="en-PH" dirty="0"/>
              <a:t>!</a:t>
            </a:r>
            <a:br>
              <a:rPr lang="en-PH" dirty="0"/>
            </a:br>
            <a:br>
              <a:rPr lang="en-PH" dirty="0"/>
            </a:br>
            <a:endParaRPr lang="en-PH" dirty="0"/>
          </a:p>
        </p:txBody>
      </p:sp>
    </p:spTree>
    <p:extLst>
      <p:ext uri="{BB962C8B-B14F-4D97-AF65-F5344CB8AC3E}">
        <p14:creationId xmlns:p14="http://schemas.microsoft.com/office/powerpoint/2010/main" val="3525460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Antonio </a:t>
            </a:r>
            <a:r>
              <a:rPr lang="en-PH" dirty="0" err="1"/>
              <a:t>Pigafetta</a:t>
            </a:r>
            <a:r>
              <a:rPr lang="en-PH" dirty="0"/>
              <a:t> </a:t>
            </a:r>
            <a:r>
              <a:rPr lang="en-US" dirty="0"/>
              <a:t>(1491– c.1534)</a:t>
            </a:r>
            <a:endParaRPr lang="en-PH" dirty="0"/>
          </a:p>
        </p:txBody>
      </p:sp>
      <p:sp>
        <p:nvSpPr>
          <p:cNvPr id="3" name="Content Placeholder 2"/>
          <p:cNvSpPr>
            <a:spLocks noGrp="1"/>
          </p:cNvSpPr>
          <p:nvPr>
            <p:ph idx="1"/>
          </p:nvPr>
        </p:nvSpPr>
        <p:spPr>
          <a:xfrm>
            <a:off x="4902795" y="1690687"/>
            <a:ext cx="7006107" cy="5048780"/>
          </a:xfrm>
        </p:spPr>
        <p:txBody>
          <a:bodyPr>
            <a:normAutofit/>
          </a:bodyPr>
          <a:lstStyle/>
          <a:p>
            <a:r>
              <a:rPr lang="en-US" sz="3200" dirty="0"/>
              <a:t>Born sometime in 1491 in Vicenza, a town about a hundred kilometers west of Venice, Italy.</a:t>
            </a:r>
          </a:p>
          <a:p>
            <a:r>
              <a:rPr lang="en-US" sz="3200" dirty="0"/>
              <a:t>Eldest son of Giovanni </a:t>
            </a:r>
            <a:r>
              <a:rPr lang="en-US" sz="3200" dirty="0" err="1"/>
              <a:t>Pigafetta</a:t>
            </a:r>
            <a:r>
              <a:rPr lang="en-US" sz="3200" dirty="0"/>
              <a:t> to second wife Angela </a:t>
            </a:r>
            <a:r>
              <a:rPr lang="en-US" sz="3200" dirty="0" err="1"/>
              <a:t>Zoga</a:t>
            </a:r>
            <a:r>
              <a:rPr lang="en-US" sz="3200" dirty="0"/>
              <a:t>. </a:t>
            </a:r>
          </a:p>
          <a:p>
            <a:r>
              <a:rPr lang="en-US" sz="3200" dirty="0"/>
              <a:t>Studied astronomy, geography and cartography</a:t>
            </a:r>
          </a:p>
          <a:p>
            <a:r>
              <a:rPr lang="en-US" sz="3200" dirty="0"/>
              <a:t>worked in the ships owned by the Knights of Rhodes.</a:t>
            </a:r>
          </a:p>
          <a:p>
            <a:endParaRPr lang="en-PH" dirty="0"/>
          </a:p>
          <a:p>
            <a:pPr marL="0" indent="0">
              <a:buNone/>
            </a:pPr>
            <a:endParaRPr lang="en-PH" dirty="0"/>
          </a:p>
        </p:txBody>
      </p:sp>
      <p:pic>
        <p:nvPicPr>
          <p:cNvPr id="5" name="Picture 2" descr="https://upload.wikimedia.org/wikipedia/commons/8/8c/Antonio_pigafetta.png"/>
          <p:cNvPicPr>
            <a:picLocks noChangeAspect="1" noChangeArrowheads="1"/>
          </p:cNvPicPr>
          <p:nvPr/>
        </p:nvPicPr>
        <p:blipFill>
          <a:blip r:embed="rId3" cstate="print"/>
          <a:srcRect/>
          <a:stretch>
            <a:fillRect/>
          </a:stretch>
        </p:blipFill>
        <p:spPr bwMode="auto">
          <a:xfrm>
            <a:off x="810257" y="1690687"/>
            <a:ext cx="3951741" cy="4536247"/>
          </a:xfrm>
          <a:prstGeom prst="rect">
            <a:avLst/>
          </a:prstGeom>
          <a:noFill/>
        </p:spPr>
      </p:pic>
    </p:spTree>
    <p:extLst>
      <p:ext uri="{BB962C8B-B14F-4D97-AF65-F5344CB8AC3E}">
        <p14:creationId xmlns:p14="http://schemas.microsoft.com/office/powerpoint/2010/main" val="272376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Antonio </a:t>
            </a:r>
            <a:r>
              <a:rPr lang="en-PH" dirty="0" err="1"/>
              <a:t>Pigafetta</a:t>
            </a:r>
            <a:r>
              <a:rPr lang="en-PH" dirty="0"/>
              <a:t> </a:t>
            </a:r>
            <a:r>
              <a:rPr lang="en-US" dirty="0"/>
              <a:t>(1491– c.1534)</a:t>
            </a:r>
            <a:endParaRPr lang="en-PH" dirty="0"/>
          </a:p>
        </p:txBody>
      </p:sp>
      <p:sp>
        <p:nvSpPr>
          <p:cNvPr id="3" name="Content Placeholder 2"/>
          <p:cNvSpPr>
            <a:spLocks noGrp="1"/>
          </p:cNvSpPr>
          <p:nvPr>
            <p:ph idx="1"/>
          </p:nvPr>
        </p:nvSpPr>
        <p:spPr>
          <a:xfrm>
            <a:off x="4919729" y="1690687"/>
            <a:ext cx="7272271" cy="5334000"/>
          </a:xfrm>
        </p:spPr>
        <p:txBody>
          <a:bodyPr>
            <a:normAutofit/>
          </a:bodyPr>
          <a:lstStyle/>
          <a:p>
            <a:r>
              <a:rPr lang="en-US" sz="2800" dirty="0"/>
              <a:t>Well educated young man, possessing avid curiosity of the world around him.*</a:t>
            </a:r>
          </a:p>
          <a:p>
            <a:r>
              <a:rPr lang="en-US" sz="2800" dirty="0"/>
              <a:t>Joined the delegation of Monsignor Francesco </a:t>
            </a:r>
            <a:r>
              <a:rPr lang="en-US" sz="2800" dirty="0" err="1"/>
              <a:t>Chieregati</a:t>
            </a:r>
            <a:r>
              <a:rPr lang="en-US" sz="2800" dirty="0"/>
              <a:t> when he was assigned as Papal Nuncio to Spain in 1519. </a:t>
            </a:r>
          </a:p>
          <a:p>
            <a:r>
              <a:rPr lang="en-US" sz="2800" dirty="0"/>
              <a:t>In the same year, he became acquainted with the lucrative spice trade and heard the news of the voyage to be undertaken by Ferdinand Magellan. </a:t>
            </a:r>
          </a:p>
          <a:p>
            <a:pPr marL="0" indent="0">
              <a:buNone/>
            </a:pPr>
            <a:endParaRPr lang="en-PH" dirty="0"/>
          </a:p>
        </p:txBody>
      </p:sp>
      <p:pic>
        <p:nvPicPr>
          <p:cNvPr id="5" name="Picture 2" descr="https://upload.wikimedia.org/wikipedia/commons/8/8c/Antonio_pigafetta.png"/>
          <p:cNvPicPr>
            <a:picLocks noChangeAspect="1" noChangeArrowheads="1"/>
          </p:cNvPicPr>
          <p:nvPr/>
        </p:nvPicPr>
        <p:blipFill>
          <a:blip r:embed="rId3" cstate="print"/>
          <a:srcRect/>
          <a:stretch>
            <a:fillRect/>
          </a:stretch>
        </p:blipFill>
        <p:spPr bwMode="auto">
          <a:xfrm>
            <a:off x="810257" y="1690687"/>
            <a:ext cx="3951741" cy="4536247"/>
          </a:xfrm>
          <a:prstGeom prst="rect">
            <a:avLst/>
          </a:prstGeom>
          <a:noFill/>
        </p:spPr>
      </p:pic>
    </p:spTree>
    <p:extLst>
      <p:ext uri="{BB962C8B-B14F-4D97-AF65-F5344CB8AC3E}">
        <p14:creationId xmlns:p14="http://schemas.microsoft.com/office/powerpoint/2010/main" val="1099551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Antonio </a:t>
            </a:r>
            <a:r>
              <a:rPr lang="en-PH" dirty="0" err="1"/>
              <a:t>Pigafetta</a:t>
            </a:r>
            <a:r>
              <a:rPr lang="en-PH" dirty="0"/>
              <a:t> </a:t>
            </a:r>
            <a:r>
              <a:rPr lang="en-US" dirty="0"/>
              <a:t>(1491– c.1534)</a:t>
            </a:r>
            <a:endParaRPr lang="en-PH" dirty="0"/>
          </a:p>
        </p:txBody>
      </p:sp>
      <p:sp>
        <p:nvSpPr>
          <p:cNvPr id="3" name="Content Placeholder 2"/>
          <p:cNvSpPr>
            <a:spLocks noGrp="1"/>
          </p:cNvSpPr>
          <p:nvPr>
            <p:ph idx="1"/>
          </p:nvPr>
        </p:nvSpPr>
        <p:spPr>
          <a:xfrm>
            <a:off x="4919729" y="1428749"/>
            <a:ext cx="7006107" cy="5259917"/>
          </a:xfrm>
        </p:spPr>
        <p:txBody>
          <a:bodyPr>
            <a:normAutofit/>
          </a:bodyPr>
          <a:lstStyle/>
          <a:p>
            <a:pPr marL="0" indent="0">
              <a:buNone/>
            </a:pPr>
            <a:endParaRPr lang="en-US" sz="2800" dirty="0"/>
          </a:p>
          <a:p>
            <a:r>
              <a:rPr lang="en-US" sz="2800" dirty="0"/>
              <a:t>Presented his credentials to Magellan and to the </a:t>
            </a:r>
            <a:r>
              <a:rPr lang="en-US" sz="2800" i="1" dirty="0"/>
              <a:t>Casa de la </a:t>
            </a:r>
            <a:r>
              <a:rPr lang="en-US" sz="2800" i="1" dirty="0" err="1"/>
              <a:t>Contratacion</a:t>
            </a:r>
            <a:r>
              <a:rPr lang="en-US" sz="2800" i="1" dirty="0"/>
              <a:t>, </a:t>
            </a:r>
            <a:r>
              <a:rPr lang="en-US" sz="2800" dirty="0"/>
              <a:t>the office in charged of voyages to New World. </a:t>
            </a:r>
            <a:endParaRPr lang="en-PH" sz="2800" dirty="0"/>
          </a:p>
          <a:p>
            <a:r>
              <a:rPr lang="en-US" sz="2800" dirty="0"/>
              <a:t>He was admitted as one of the </a:t>
            </a:r>
            <a:r>
              <a:rPr lang="en-US" sz="2800" i="1" dirty="0" err="1"/>
              <a:t>sobresalientes</a:t>
            </a:r>
            <a:r>
              <a:rPr lang="en-US" sz="2800" i="1" dirty="0"/>
              <a:t> </a:t>
            </a:r>
            <a:r>
              <a:rPr lang="en-US" sz="2800" dirty="0"/>
              <a:t>(supernumeraries)</a:t>
            </a:r>
            <a:r>
              <a:rPr lang="en-US" sz="2800" i="1" dirty="0"/>
              <a:t>*</a:t>
            </a:r>
          </a:p>
          <a:p>
            <a:r>
              <a:rPr lang="en-US" sz="2800" dirty="0"/>
              <a:t>Survived the challenges and catastrophes that the expedition encountered along the way and he even got wounded in the Battle of </a:t>
            </a:r>
            <a:r>
              <a:rPr lang="en-US" sz="2800" dirty="0" err="1"/>
              <a:t>Mactan</a:t>
            </a:r>
            <a:r>
              <a:rPr lang="en-US" sz="2800" dirty="0"/>
              <a:t>.  </a:t>
            </a:r>
          </a:p>
          <a:p>
            <a:endParaRPr lang="en-PH" dirty="0"/>
          </a:p>
        </p:txBody>
      </p:sp>
      <p:pic>
        <p:nvPicPr>
          <p:cNvPr id="5" name="Picture 2" descr="https://upload.wikimedia.org/wikipedia/commons/8/8c/Antonio_pigafetta.png"/>
          <p:cNvPicPr>
            <a:picLocks noChangeAspect="1" noChangeArrowheads="1"/>
          </p:cNvPicPr>
          <p:nvPr/>
        </p:nvPicPr>
        <p:blipFill>
          <a:blip r:embed="rId3" cstate="print"/>
          <a:srcRect/>
          <a:stretch>
            <a:fillRect/>
          </a:stretch>
        </p:blipFill>
        <p:spPr bwMode="auto">
          <a:xfrm>
            <a:off x="810257" y="1690687"/>
            <a:ext cx="3951741" cy="4536247"/>
          </a:xfrm>
          <a:prstGeom prst="rect">
            <a:avLst/>
          </a:prstGeom>
          <a:noFill/>
        </p:spPr>
      </p:pic>
    </p:spTree>
    <p:extLst>
      <p:ext uri="{BB962C8B-B14F-4D97-AF65-F5344CB8AC3E}">
        <p14:creationId xmlns:p14="http://schemas.microsoft.com/office/powerpoint/2010/main" val="2027706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Antonio </a:t>
            </a:r>
            <a:r>
              <a:rPr lang="en-PH" dirty="0" err="1"/>
              <a:t>Pigafetta</a:t>
            </a:r>
            <a:r>
              <a:rPr lang="en-PH" dirty="0"/>
              <a:t> </a:t>
            </a:r>
            <a:r>
              <a:rPr lang="en-US" dirty="0"/>
              <a:t>(1491– c.1534)</a:t>
            </a:r>
            <a:endParaRPr lang="en-PH" dirty="0"/>
          </a:p>
        </p:txBody>
      </p:sp>
      <p:sp>
        <p:nvSpPr>
          <p:cNvPr id="3" name="Content Placeholder 2"/>
          <p:cNvSpPr>
            <a:spLocks noGrp="1"/>
          </p:cNvSpPr>
          <p:nvPr>
            <p:ph idx="1"/>
          </p:nvPr>
        </p:nvSpPr>
        <p:spPr>
          <a:xfrm>
            <a:off x="4919729" y="1690687"/>
            <a:ext cx="7006107" cy="5048780"/>
          </a:xfrm>
        </p:spPr>
        <p:txBody>
          <a:bodyPr>
            <a:normAutofit/>
          </a:bodyPr>
          <a:lstStyle/>
          <a:p>
            <a:r>
              <a:rPr lang="en-US" sz="2800" dirty="0"/>
              <a:t>Returned to Spain on September 6, 1522 aboard the </a:t>
            </a:r>
            <a:r>
              <a:rPr lang="en-US" sz="2800" i="1" dirty="0"/>
              <a:t>Victoria</a:t>
            </a:r>
            <a:r>
              <a:rPr lang="en-US" sz="2800" dirty="0"/>
              <a:t> with Juan Sebastian Elcano and more than a dozen more survivors.  </a:t>
            </a:r>
            <a:endParaRPr lang="en-PH" sz="2800" dirty="0"/>
          </a:p>
          <a:p>
            <a:r>
              <a:rPr lang="en-PH" sz="2800" dirty="0"/>
              <a:t>Presented himself to Charles V (now Holy Roman Emperor), a </a:t>
            </a:r>
            <a:r>
              <a:rPr lang="en-PH" sz="2800" b="1" i="1" dirty="0"/>
              <a:t>book written by his own hand</a:t>
            </a:r>
            <a:r>
              <a:rPr lang="en-PH" sz="2800" dirty="0"/>
              <a:t>, in which were set down the things that happened from day to day during their voyage.</a:t>
            </a:r>
          </a:p>
          <a:p>
            <a:endParaRPr lang="en-PH" dirty="0"/>
          </a:p>
        </p:txBody>
      </p:sp>
      <p:pic>
        <p:nvPicPr>
          <p:cNvPr id="5" name="Picture 2" descr="https://upload.wikimedia.org/wikipedia/commons/8/8c/Antonio_pigafetta.png"/>
          <p:cNvPicPr>
            <a:picLocks noChangeAspect="1" noChangeArrowheads="1"/>
          </p:cNvPicPr>
          <p:nvPr/>
        </p:nvPicPr>
        <p:blipFill>
          <a:blip r:embed="rId3" cstate="print"/>
          <a:srcRect/>
          <a:stretch>
            <a:fillRect/>
          </a:stretch>
        </p:blipFill>
        <p:spPr bwMode="auto">
          <a:xfrm>
            <a:off x="810257" y="1690687"/>
            <a:ext cx="3951741" cy="4536247"/>
          </a:xfrm>
          <a:prstGeom prst="rect">
            <a:avLst/>
          </a:prstGeom>
          <a:noFill/>
        </p:spPr>
      </p:pic>
    </p:spTree>
    <p:extLst>
      <p:ext uri="{BB962C8B-B14F-4D97-AF65-F5344CB8AC3E}">
        <p14:creationId xmlns:p14="http://schemas.microsoft.com/office/powerpoint/2010/main" val="1653272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Antonio </a:t>
            </a:r>
            <a:r>
              <a:rPr lang="en-PH" dirty="0" err="1"/>
              <a:t>Pigafetta</a:t>
            </a:r>
            <a:r>
              <a:rPr lang="en-PH" dirty="0"/>
              <a:t> </a:t>
            </a:r>
            <a:r>
              <a:rPr lang="en-US" dirty="0"/>
              <a:t>(1491– c.1534)</a:t>
            </a:r>
            <a:endParaRPr lang="en-PH" dirty="0"/>
          </a:p>
        </p:txBody>
      </p:sp>
      <p:sp>
        <p:nvSpPr>
          <p:cNvPr id="3" name="Content Placeholder 2"/>
          <p:cNvSpPr>
            <a:spLocks noGrp="1"/>
          </p:cNvSpPr>
          <p:nvPr>
            <p:ph idx="1"/>
          </p:nvPr>
        </p:nvSpPr>
        <p:spPr>
          <a:xfrm>
            <a:off x="4919729" y="1443037"/>
            <a:ext cx="7272271" cy="5025496"/>
          </a:xfrm>
        </p:spPr>
        <p:txBody>
          <a:bodyPr>
            <a:normAutofit/>
          </a:bodyPr>
          <a:lstStyle/>
          <a:p>
            <a:pPr marL="0" indent="0">
              <a:buNone/>
            </a:pPr>
            <a:endParaRPr lang="en-PH" sz="2800" dirty="0"/>
          </a:p>
          <a:p>
            <a:r>
              <a:rPr lang="en-PH" sz="2800" dirty="0"/>
              <a:t>Now known as </a:t>
            </a:r>
            <a:r>
              <a:rPr lang="en-PH" sz="2800" i="1" dirty="0"/>
              <a:t>Magellan's Voyage. A Narrative Account of the First Circumnavigation</a:t>
            </a:r>
            <a:r>
              <a:rPr lang="en-PH" sz="2800" dirty="0"/>
              <a:t>, a detailed tale of exploration and exotica.</a:t>
            </a:r>
          </a:p>
          <a:p>
            <a:r>
              <a:rPr lang="en-PH" sz="2800" dirty="0"/>
              <a:t>Emperor Charles was apparently not impressed, and </a:t>
            </a:r>
            <a:r>
              <a:rPr lang="en-PH" sz="2800" dirty="0" err="1"/>
              <a:t>Pigafetta</a:t>
            </a:r>
            <a:r>
              <a:rPr lang="en-PH" sz="2800" dirty="0"/>
              <a:t> received no honor beyond his wages. </a:t>
            </a:r>
          </a:p>
          <a:p>
            <a:pPr marL="0" indent="0">
              <a:buNone/>
            </a:pPr>
            <a:endParaRPr lang="en-PH" dirty="0"/>
          </a:p>
        </p:txBody>
      </p:sp>
      <p:pic>
        <p:nvPicPr>
          <p:cNvPr id="5" name="Picture 2" descr="https://upload.wikimedia.org/wikipedia/commons/8/8c/Antonio_pigafetta.png"/>
          <p:cNvPicPr>
            <a:picLocks noChangeAspect="1" noChangeArrowheads="1"/>
          </p:cNvPicPr>
          <p:nvPr/>
        </p:nvPicPr>
        <p:blipFill>
          <a:blip r:embed="rId3" cstate="print"/>
          <a:srcRect/>
          <a:stretch>
            <a:fillRect/>
          </a:stretch>
        </p:blipFill>
        <p:spPr bwMode="auto">
          <a:xfrm>
            <a:off x="810257" y="1690687"/>
            <a:ext cx="3951741" cy="4536247"/>
          </a:xfrm>
          <a:prstGeom prst="rect">
            <a:avLst/>
          </a:prstGeom>
          <a:noFill/>
        </p:spPr>
      </p:pic>
    </p:spTree>
    <p:extLst>
      <p:ext uri="{BB962C8B-B14F-4D97-AF65-F5344CB8AC3E}">
        <p14:creationId xmlns:p14="http://schemas.microsoft.com/office/powerpoint/2010/main" val="167624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rop">
  <a:themeElements>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TM10001105[[fn=Crop]]</Template>
  <TotalTime>894</TotalTime>
  <Words>2688</Words>
  <Application>Microsoft Office PowerPoint</Application>
  <PresentationFormat>Widescreen</PresentationFormat>
  <Paragraphs>241</Paragraphs>
  <Slides>46</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Arial</vt:lpstr>
      <vt:lpstr>Arial Black</vt:lpstr>
      <vt:lpstr>Arial Narrow</vt:lpstr>
      <vt:lpstr>Brush Script MT</vt:lpstr>
      <vt:lpstr>Calibri</vt:lpstr>
      <vt:lpstr>Courier New</vt:lpstr>
      <vt:lpstr>Franklin Gothic Book</vt:lpstr>
      <vt:lpstr>Wingdings</vt:lpstr>
      <vt:lpstr>Crop</vt:lpstr>
      <vt:lpstr>PowerPoint Presentation</vt:lpstr>
      <vt:lpstr>First Voyage  around the  World</vt:lpstr>
      <vt:lpstr>Outline of the Presentation</vt:lpstr>
      <vt:lpstr>Background of the Author</vt:lpstr>
      <vt:lpstr>Antonio Pigafetta (1491– c.1534)</vt:lpstr>
      <vt:lpstr>Antonio Pigafetta (1491– c.1534)</vt:lpstr>
      <vt:lpstr>Antonio Pigafetta (1491– c.1534)</vt:lpstr>
      <vt:lpstr>Antonio Pigafetta (1491– c.1534)</vt:lpstr>
      <vt:lpstr>Antonio Pigafetta (1491– c.1534)</vt:lpstr>
      <vt:lpstr>Antonio Pigafetta (1491– c.1534)</vt:lpstr>
      <vt:lpstr>PowerPoint Presentation</vt:lpstr>
      <vt:lpstr>James Alexander Robertson</vt:lpstr>
      <vt:lpstr>James Alexander Robertson</vt:lpstr>
      <vt:lpstr>Historical Context of the Document</vt:lpstr>
      <vt:lpstr>PowerPoint Presentation</vt:lpstr>
      <vt:lpstr>PowerPoint Presentation</vt:lpstr>
      <vt:lpstr>PowerPoint Presentation</vt:lpstr>
      <vt:lpstr>PowerPoint Presentation</vt:lpstr>
      <vt:lpstr>PowerPoint Presentation</vt:lpstr>
      <vt:lpstr>About the book…</vt:lpstr>
      <vt:lpstr>About the book…</vt:lpstr>
      <vt:lpstr>About the book…</vt:lpstr>
      <vt:lpstr>ANALYSIS of the Important HISTORICAL INFORMATION</vt:lpstr>
      <vt:lpstr>Introduction</vt:lpstr>
      <vt:lpstr>Personal Touch! (Important personages cited in the document)</vt:lpstr>
      <vt:lpstr>Latitudes and Leagues!  (Geographical Position of the Islands)</vt:lpstr>
      <vt:lpstr>Of Suns, Moons and Bloods!  (Chronology of Dates) </vt:lpstr>
      <vt:lpstr>Of Suns, Moons and Bloods!...</vt:lpstr>
      <vt:lpstr>Of Suns, Moons and Bloods!...</vt:lpstr>
      <vt:lpstr>Are We the Same? (Descriptions of Our Ancestors)</vt:lpstr>
      <vt:lpstr>Our Ancestors…</vt:lpstr>
      <vt:lpstr>Our Ancestors…</vt:lpstr>
      <vt:lpstr>The Cultural Milieu  (Customs, Traditions and more…)</vt:lpstr>
      <vt:lpstr>Customs,Traditions and more…</vt:lpstr>
      <vt:lpstr>Customs, Traditions and more…</vt:lpstr>
      <vt:lpstr>Customs and Tradition and more…</vt:lpstr>
      <vt:lpstr>Word Game! (Terminologies)</vt:lpstr>
      <vt:lpstr>What’s in a name? (Christian Names given to our Ancestors)</vt:lpstr>
      <vt:lpstr> Contribution  and  RELEVANCE</vt:lpstr>
      <vt:lpstr>On Geography</vt:lpstr>
      <vt:lpstr>On Economics and Trade</vt:lpstr>
      <vt:lpstr>On arts, customs, traditions and religion</vt:lpstr>
      <vt:lpstr> On the other hand, the document also narrated the status (inferiority) of the Filipinos in some ways such as;</vt:lpstr>
      <vt:lpstr>On Christianization</vt:lpstr>
      <vt:lpstr>PowerPoint Presentation</vt:lpstr>
      <vt:lpstr>Daghang Kaayong Salamat!  Madamo nga Salamat!  Maraming Salamat po!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 Vanessa Gabunada</dc:creator>
  <cp:lastModifiedBy>asuncionnestor6@gmail.com</cp:lastModifiedBy>
  <cp:revision>65</cp:revision>
  <dcterms:created xsi:type="dcterms:W3CDTF">2016-10-14T08:48:13Z</dcterms:created>
  <dcterms:modified xsi:type="dcterms:W3CDTF">2020-05-27T02:45:31Z</dcterms:modified>
</cp:coreProperties>
</file>